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4696" r:id="rId1"/>
    <p:sldMasterId id="2147485014" r:id="rId2"/>
    <p:sldMasterId id="2147485068" r:id="rId3"/>
    <p:sldMasterId id="2147485288" r:id="rId4"/>
    <p:sldMasterId id="2147485456" r:id="rId5"/>
    <p:sldMasterId id="2147485756" r:id="rId6"/>
  </p:sldMasterIdLst>
  <p:notesMasterIdLst>
    <p:notesMasterId r:id="rId45"/>
  </p:notesMasterIdLst>
  <p:handoutMasterIdLst>
    <p:handoutMasterId r:id="rId46"/>
  </p:handoutMasterIdLst>
  <p:sldIdLst>
    <p:sldId id="299" r:id="rId7"/>
    <p:sldId id="277" r:id="rId8"/>
    <p:sldId id="389" r:id="rId9"/>
    <p:sldId id="349" r:id="rId10"/>
    <p:sldId id="394" r:id="rId11"/>
    <p:sldId id="372" r:id="rId12"/>
    <p:sldId id="380" r:id="rId13"/>
    <p:sldId id="328" r:id="rId14"/>
    <p:sldId id="381" r:id="rId15"/>
    <p:sldId id="386" r:id="rId16"/>
    <p:sldId id="350" r:id="rId17"/>
    <p:sldId id="352" r:id="rId18"/>
    <p:sldId id="327" r:id="rId19"/>
    <p:sldId id="340" r:id="rId20"/>
    <p:sldId id="382" r:id="rId21"/>
    <p:sldId id="373" r:id="rId22"/>
    <p:sldId id="384" r:id="rId23"/>
    <p:sldId id="351" r:id="rId24"/>
    <p:sldId id="341" r:id="rId25"/>
    <p:sldId id="365" r:id="rId26"/>
    <p:sldId id="367" r:id="rId27"/>
    <p:sldId id="361" r:id="rId28"/>
    <p:sldId id="366" r:id="rId29"/>
    <p:sldId id="377" r:id="rId30"/>
    <p:sldId id="378" r:id="rId31"/>
    <p:sldId id="379" r:id="rId32"/>
    <p:sldId id="362" r:id="rId33"/>
    <p:sldId id="342" r:id="rId34"/>
    <p:sldId id="363" r:id="rId35"/>
    <p:sldId id="333" r:id="rId36"/>
    <p:sldId id="334" r:id="rId37"/>
    <p:sldId id="346" r:id="rId38"/>
    <p:sldId id="335" r:id="rId39"/>
    <p:sldId id="336" r:id="rId40"/>
    <p:sldId id="337" r:id="rId41"/>
    <p:sldId id="388" r:id="rId42"/>
    <p:sldId id="396" r:id="rId43"/>
    <p:sldId id="343" r:id="rId44"/>
  </p:sldIdLst>
  <p:sldSz cx="9144000" cy="6858000" type="screen4x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F2D3002-4BC7-4AC0-98D6-384EDA119677}">
          <p14:sldIdLst>
            <p14:sldId id="299"/>
            <p14:sldId id="277"/>
          </p14:sldIdLst>
        </p14:section>
        <p14:section name="Introduction" id="{6C3325FF-3121-454F-A815-3DBE98FAA2FC}">
          <p14:sldIdLst>
            <p14:sldId id="389"/>
            <p14:sldId id="349"/>
            <p14:sldId id="394"/>
            <p14:sldId id="372"/>
            <p14:sldId id="380"/>
            <p14:sldId id="328"/>
            <p14:sldId id="381"/>
            <p14:sldId id="386"/>
            <p14:sldId id="350"/>
            <p14:sldId id="352"/>
          </p14:sldIdLst>
        </p14:section>
        <p14:section name="Related Work" id="{2FC28EDC-C48D-4156-9C55-64A12E9589B2}">
          <p14:sldIdLst>
            <p14:sldId id="327"/>
          </p14:sldIdLst>
        </p14:section>
        <p14:section name="Problem Formulation" id="{4F1B55CF-391F-42EE-A307-E6E716208FAA}">
          <p14:sldIdLst>
            <p14:sldId id="340"/>
            <p14:sldId id="382"/>
            <p14:sldId id="373"/>
            <p14:sldId id="384"/>
            <p14:sldId id="351"/>
          </p14:sldIdLst>
        </p14:section>
        <p14:section name="Algorithm" id="{69E3673C-972F-48B1-B307-1F51EFDD1C9B}">
          <p14:sldIdLst>
            <p14:sldId id="341"/>
            <p14:sldId id="365"/>
            <p14:sldId id="367"/>
            <p14:sldId id="361"/>
            <p14:sldId id="366"/>
            <p14:sldId id="377"/>
            <p14:sldId id="378"/>
            <p14:sldId id="379"/>
            <p14:sldId id="362"/>
          </p14:sldIdLst>
        </p14:section>
        <p14:section name="Simulation" id="{A6BE0155-2CF9-43A5-B7D0-79B815CB2E8C}">
          <p14:sldIdLst>
            <p14:sldId id="342"/>
            <p14:sldId id="363"/>
            <p14:sldId id="333"/>
            <p14:sldId id="334"/>
            <p14:sldId id="346"/>
            <p14:sldId id="335"/>
            <p14:sldId id="336"/>
            <p14:sldId id="337"/>
            <p14:sldId id="388"/>
            <p14:sldId id="396"/>
          </p14:sldIdLst>
        </p14:section>
        <p14:section name="Q &amp; A" id="{3757DB84-CDAE-4F36-B188-FB4EAE23915D}">
          <p14:sldIdLst>
            <p14:sldId id="34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5" autoAdjust="0"/>
    <p:restoredTop sz="87436" autoAdjust="0"/>
  </p:normalViewPr>
  <p:slideViewPr>
    <p:cSldViewPr snapToGrid="0">
      <p:cViewPr>
        <p:scale>
          <a:sx n="100" d="100"/>
          <a:sy n="100" d="100"/>
        </p:scale>
        <p:origin x="-336" y="-6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64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41" Type="http://schemas.openxmlformats.org/officeDocument/2006/relationships/slide" Target="slides/slide35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viewProps" Target="viewProps.xml"/><Relationship Id="rId8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1543" cy="339884"/>
          </a:xfrm>
          <a:prstGeom prst="rect">
            <a:avLst/>
          </a:prstGeom>
        </p:spPr>
        <p:txBody>
          <a:bodyPr vert="horz" lIns="93153" tIns="46577" rIns="93153" bIns="465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39884"/>
          </a:xfrm>
          <a:prstGeom prst="rect">
            <a:avLst/>
          </a:prstGeom>
        </p:spPr>
        <p:txBody>
          <a:bodyPr vert="horz" lIns="93153" tIns="46577" rIns="93153" bIns="46577" rtlCol="0"/>
          <a:lstStyle>
            <a:lvl1pPr algn="r">
              <a:defRPr sz="1200"/>
            </a:lvl1pPr>
          </a:lstStyle>
          <a:p>
            <a:fld id="{7B9FC73D-4D51-274A-BEA9-BB5BFDD1EB39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6456612"/>
            <a:ext cx="4301543" cy="339884"/>
          </a:xfrm>
          <a:prstGeom prst="rect">
            <a:avLst/>
          </a:prstGeom>
        </p:spPr>
        <p:txBody>
          <a:bodyPr vert="horz" lIns="93153" tIns="46577" rIns="93153" bIns="465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3153" tIns="46577" rIns="93153" bIns="46577" rtlCol="0" anchor="b"/>
          <a:lstStyle>
            <a:lvl1pPr algn="r">
              <a:defRPr sz="1200"/>
            </a:lvl1pPr>
          </a:lstStyle>
          <a:p>
            <a:fld id="{4D9812B9-A061-F44E-AB7F-66465B704D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14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1543" cy="339884"/>
          </a:xfrm>
          <a:prstGeom prst="rect">
            <a:avLst/>
          </a:prstGeom>
        </p:spPr>
        <p:txBody>
          <a:bodyPr vert="horz" lIns="93153" tIns="46577" rIns="93153" bIns="4657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39884"/>
          </a:xfrm>
          <a:prstGeom prst="rect">
            <a:avLst/>
          </a:prstGeom>
        </p:spPr>
        <p:txBody>
          <a:bodyPr vert="horz" lIns="93153" tIns="46577" rIns="93153" bIns="46577" rtlCol="0"/>
          <a:lstStyle>
            <a:lvl1pPr algn="r">
              <a:defRPr sz="1200"/>
            </a:lvl1pPr>
          </a:lstStyle>
          <a:p>
            <a:fld id="{59BC209E-86E8-424F-9DD1-0F6208D2182F}" type="datetimeFigureOut">
              <a:rPr lang="en-US" smtClean="0"/>
              <a:pPr/>
              <a:t>8/10/2015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53" tIns="46577" rIns="93153" bIns="465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3153" tIns="46577" rIns="93153" bIns="46577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1543" cy="339884"/>
          </a:xfrm>
          <a:prstGeom prst="rect">
            <a:avLst/>
          </a:prstGeom>
        </p:spPr>
        <p:txBody>
          <a:bodyPr vert="horz" lIns="93153" tIns="46577" rIns="93153" bIns="4657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3153" tIns="46577" rIns="93153" bIns="46577" rtlCol="0" anchor="b"/>
          <a:lstStyle>
            <a:lvl1pPr algn="r">
              <a:defRPr sz="1200"/>
            </a:lvl1pPr>
          </a:lstStyle>
          <a:p>
            <a:fld id="{7D56C291-B9B4-A146-ABCC-E701336103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3174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</a:t>
            </a:r>
            <a:r>
              <a:rPr lang="en-US" baseline="0" dirty="0" smtClean="0"/>
              <a:t> is a pleasure </a:t>
            </a:r>
            <a:r>
              <a:rPr lang="en-US" dirty="0" smtClean="0"/>
              <a:t>to have your</a:t>
            </a:r>
            <a:r>
              <a:rPr lang="en-US" baseline="0" dirty="0" smtClean="0"/>
              <a:t> attendance today.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92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263900" y="509588"/>
            <a:ext cx="3398838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HK" dirty="0" smtClean="0"/>
              <a:t>VUD:</a:t>
            </a:r>
          </a:p>
          <a:p>
            <a:r>
              <a:rPr lang="en-US" dirty="0" smtClean="0"/>
              <a:t>A server receives and provides channels independent of what it subscribes to</a:t>
            </a:r>
            <a:endParaRPr lang="en-HK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1834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5203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2013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 is not a server:</a:t>
            </a:r>
          </a:p>
          <a:p>
            <a:r>
              <a:rPr lang="en-US" dirty="0" smtClean="0"/>
              <a:t>we may split the node into two parts,</a:t>
            </a:r>
          </a:p>
          <a:p>
            <a:pPr marL="228600" indent="-228600">
              <a:buAutoNum type="arabicPeriod"/>
            </a:pPr>
            <a:r>
              <a:rPr lang="en-US" dirty="0" smtClean="0"/>
              <a:t>One being the “source” with all the channels and the other being the “server” subscribing to the channels. </a:t>
            </a:r>
          </a:p>
          <a:p>
            <a:pPr marL="228600" indent="-228600">
              <a:buAutoNum type="arabicPeriod"/>
            </a:pPr>
            <a:r>
              <a:rPr lang="en-US" dirty="0" smtClean="0"/>
              <a:t>The two parts are then connected by a link of infinite bandwidth capacity and zero delay.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959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 is not a server:</a:t>
            </a:r>
          </a:p>
          <a:p>
            <a:r>
              <a:rPr lang="en-US" dirty="0" smtClean="0"/>
              <a:t>we may split the node into two parts,</a:t>
            </a:r>
          </a:p>
          <a:p>
            <a:pPr marL="228600" indent="-228600">
              <a:buAutoNum type="arabicPeriod"/>
            </a:pPr>
            <a:r>
              <a:rPr lang="en-US" dirty="0" smtClean="0"/>
              <a:t>One being the “source” with all the channels and the other being the “server” subscribing to the channels. </a:t>
            </a:r>
          </a:p>
          <a:p>
            <a:pPr marL="228600" indent="-228600">
              <a:buAutoNum type="arabicPeriod"/>
            </a:pPr>
            <a:r>
              <a:rPr lang="en-US" dirty="0" smtClean="0"/>
              <a:t>The two parts are then connected by a link of infinite bandwidth capacity and zero delay.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449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the improvement in edge bandwidth, we consider that the bandwidth between servers and users is not the bottleneck</a:t>
            </a:r>
          </a:p>
          <a:p>
            <a:endParaRPr lang="en-US" dirty="0" smtClean="0"/>
          </a:p>
          <a:p>
            <a:r>
              <a:rPr lang="en-US" dirty="0" smtClean="0"/>
              <a:t>Optimizer</a:t>
            </a:r>
            <a:r>
              <a:rPr lang="en-US" baseline="0" dirty="0" smtClean="0"/>
              <a:t> down:</a:t>
            </a:r>
          </a:p>
          <a:p>
            <a:r>
              <a:rPr lang="en-US" baseline="0" dirty="0" smtClean="0"/>
              <a:t>- orthogonal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Server down: </a:t>
            </a:r>
          </a:p>
          <a:p>
            <a:pPr marL="0" indent="0">
              <a:buNone/>
            </a:pPr>
            <a:r>
              <a:rPr lang="en-US" baseline="0" dirty="0" smtClean="0"/>
              <a:t>- re-trigger the re-optimization</a:t>
            </a:r>
          </a:p>
          <a:p>
            <a:pPr marL="0" indent="0">
              <a:buNone/>
            </a:pPr>
            <a:endParaRPr lang="en-US" sz="1800" baseline="0" dirty="0" smtClean="0"/>
          </a:p>
          <a:p>
            <a:pPr marL="0" indent="0">
              <a:buNone/>
            </a:pPr>
            <a:r>
              <a:rPr lang="en-US" sz="1800" dirty="0" smtClean="0"/>
              <a:t>Optimization is performed periodically or subject to certain major changes</a:t>
            </a:r>
            <a:endParaRPr lang="en-US" sz="1500" dirty="0" smtClean="0"/>
          </a:p>
          <a:p>
            <a:pPr marL="285750" indent="-285750">
              <a:buFontTx/>
              <a:buChar char="-"/>
            </a:pPr>
            <a:r>
              <a:rPr lang="en-US" sz="1500" dirty="0" smtClean="0"/>
              <a:t>e.g. server down, some subscribing status change</a:t>
            </a:r>
          </a:p>
          <a:p>
            <a:pPr marL="285750" marR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sz="1500" dirty="0" smtClean="0"/>
              <a:t>We mainly</a:t>
            </a:r>
            <a:r>
              <a:rPr lang="en-US" sz="1500" baseline="0" dirty="0" smtClean="0"/>
              <a:t> focus on the optimization for </a:t>
            </a:r>
            <a:r>
              <a:rPr lang="en-US" sz="1500" baseline="0" dirty="0" err="1" smtClean="0"/>
              <a:t>a</a:t>
            </a:r>
            <a:r>
              <a:rPr lang="en-US" sz="1200" baseline="0" dirty="0" err="1" smtClean="0"/>
              <a:t>single</a:t>
            </a:r>
            <a:r>
              <a:rPr lang="en-US" sz="1200" baseline="0" dirty="0" smtClean="0"/>
              <a:t> instance </a:t>
            </a:r>
            <a:endParaRPr lang="en-US" sz="1400" dirty="0" smtClean="0"/>
          </a:p>
          <a:p>
            <a:pPr marL="285750" indent="-2857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807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420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682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475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876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56C291-B9B4-A146-ABCC-E7013361030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052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D0781-429E-4A47-9B0A-CA0C0C8C848A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709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6CD5F-2890-4788-8362-A63E26D1494B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987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0365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0665B3-F346-4A03-8828-977D1D89362B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754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569A7-B74B-48BA-BFE0-101DC6C56B29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45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01929-440B-4A47-A540-0B312DC86846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123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6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B262AC-2260-41BC-B74F-95997BC59A36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4993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3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3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A9467-676B-4276-BB84-65071EC84BE0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371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2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3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7553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8AACB-4272-487E-861C-CBD0F38770BE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0215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24C4-F83D-47B6-A498-B458DB667D92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141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ABEF9-968A-42DF-A8AD-04583C0E1F4F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196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3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B266-1D18-4AA1-ACB0-6DB1D48E07EF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698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9AB12-D34F-4C91-A2E2-070D12119B12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5995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EE5B5-3C00-401E-901D-89C359906065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4342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3F81AD-5750-4DC9-A0D3-20FAB396BA39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373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0365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61F72-6828-4BF5-B036-1D2B9F382F69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0332B-C126-4AD0-8707-07E27D436834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657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079A-A4A0-4F4C-860B-9645BE612722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522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6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9BB64-4C3D-4131-A2C7-22B15395BA59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772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3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3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F276B-9A7D-438F-B969-C1C5BF588E7F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95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2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3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7553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5AB66-1737-42F6-998F-B153F61B81E2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652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19F8-8F48-49F5-9C1D-29299A576627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390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D8FB9-ED00-4795-9586-02F01628356B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151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6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6850E-CF9B-44AE-8893-15F05C8E5695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85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3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E6E19-E490-49B6-8D49-27E84E1C0A6C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2171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BF03-09BC-40A2-B17C-43B8B279A013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2857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D6BA35-62AB-47FE-AFBF-09CF6732ED81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6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0365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4E4D9-BDD3-4316-9AED-28072A3E0D25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047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7BBCD-CAD8-4020-9ED9-5736660E432E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3167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D597E-C388-456C-8942-0B49F80109DD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787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6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E303F-F811-43AD-8E66-12F5856C20B8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011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3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3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57B43-8DCA-4744-8F23-1B78ACBB6790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806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2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3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7553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28532-876C-4368-B844-6FCF67985E40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5111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3C9372-793C-4E9F-91AC-A69A8A765198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529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3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3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DDA91-BEAB-407F-899B-CA44FB1FE58E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803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9799-06E0-47EA-B688-B2D1582F8677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93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3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CF5C-38B8-43BE-9489-0E7697A7408D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563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8A76B1-AA28-4595-B69B-0A814C90CBF8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5018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667DB-D8E7-492A-B112-02B456098F9F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2196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0365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DF5F6-7C8C-4344-B15E-818F1F9A4A1E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221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E5B830-35F7-4847-A3DC-008938A75C60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359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101E1-273E-4C53-AFAC-980AF8005A71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837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6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63BC2-D379-4749-A650-1A0796B64144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230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3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3"/>
            <a:ext cx="3886200" cy="43513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07F6-A1DF-4225-9716-64193F058EA6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91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2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3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7553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542B4-A740-4026-B9AA-0241C7371C27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10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2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3"/>
            <a:ext cx="3867150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7553"/>
            <a:ext cx="3886201" cy="3680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D3BD2-3A53-443A-8C2D-E546223458FC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7480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9BA1A-6868-4B95-8A3A-4CAE403E042B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463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F7B55-498D-4DDB-8267-8EC770A929BA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51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3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E2C4A-FC89-451C-9EEC-7E6BEC2D51E8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847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96189-F2BB-4151-BB90-8FC416315737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590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7C341-0C60-4C57-8B89-A5D20D8C73F3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214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0362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0365"/>
            <a:ext cx="5800725" cy="58118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CE707D-DA09-478F-BD6C-E3C0CA1E2B95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351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AAC48B2-78C9-4554-AE2D-B47977FC645E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270589" y="6355080"/>
            <a:ext cx="5650786" cy="365760"/>
          </a:xfrm>
        </p:spPr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9838304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736440" y="6356350"/>
            <a:ext cx="953408" cy="365760"/>
          </a:xfrm>
        </p:spPr>
        <p:txBody>
          <a:bodyPr/>
          <a:lstStyle/>
          <a:p>
            <a:fld id="{012BA202-20FA-4708-AEBE-B839D2C7F087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29492" y="6356350"/>
            <a:ext cx="5506948" cy="365760"/>
          </a:xfrm>
        </p:spPr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94252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888A6DF8-94FA-4DCC-AE12-F60CCDB9DB9C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67847" y="6355080"/>
            <a:ext cx="5527497" cy="365760"/>
          </a:xfrm>
        </p:spPr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72382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4E42-76C7-4DBC-9903-C36319431EEA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30443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FB66D-2DA7-409D-8148-A6F5F7E2E0A6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68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04D77-B2F0-4FA1-ADE1-DDB44CBC2F00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83450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DB925-22AB-4C8A-95E2-F7DD6E7A19F5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1759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FAD6-051E-4366-9F84-C747969F1025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058981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2AAD5-E48A-4AD7-99EA-5862BA964C4C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51123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40CC93-B748-409E-92EA-C6F7A30D8749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04717193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26B6B9-063C-4D04-A699-5B2023048C64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075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CC70D-56AA-4682-9507-D869A6DC726C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99779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5E54-43F9-4B29-8190-135397E1CCB4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24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3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B6A4-00B3-43F9-B2C4-B190BCFE4CEA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125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47271-7C25-4E29-9DF9-6CAF4355D2A7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73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DCA0F57-98C2-4D05-BAD7-34242F1F475F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49" y="6356353"/>
            <a:ext cx="3434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69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7" r:id="rId1"/>
    <p:sldLayoutId id="2147484698" r:id="rId2"/>
    <p:sldLayoutId id="2147484699" r:id="rId3"/>
    <p:sldLayoutId id="2147484700" r:id="rId4"/>
    <p:sldLayoutId id="2147484701" r:id="rId5"/>
    <p:sldLayoutId id="2147484702" r:id="rId6"/>
    <p:sldLayoutId id="2147484703" r:id="rId7"/>
    <p:sldLayoutId id="2147484704" r:id="rId8"/>
    <p:sldLayoutId id="2147484705" r:id="rId9"/>
    <p:sldLayoutId id="2147484706" r:id="rId10"/>
    <p:sldLayoutId id="214748470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E945127-AAF1-45C9-9383-AA210F0EA4CD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49" y="6356353"/>
            <a:ext cx="327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72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15" r:id="rId1"/>
    <p:sldLayoutId id="2147485016" r:id="rId2"/>
    <p:sldLayoutId id="2147485017" r:id="rId3"/>
    <p:sldLayoutId id="2147485018" r:id="rId4"/>
    <p:sldLayoutId id="2147485019" r:id="rId5"/>
    <p:sldLayoutId id="2147485020" r:id="rId6"/>
    <p:sldLayoutId id="2147485021" r:id="rId7"/>
    <p:sldLayoutId id="2147485022" r:id="rId8"/>
    <p:sldLayoutId id="2147485023" r:id="rId9"/>
    <p:sldLayoutId id="2147485024" r:id="rId10"/>
    <p:sldLayoutId id="2147485025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2489DD2-32E5-457C-BBFA-86D7624A6906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49" y="6356353"/>
            <a:ext cx="3310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53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69" r:id="rId1"/>
    <p:sldLayoutId id="2147485070" r:id="rId2"/>
    <p:sldLayoutId id="2147485071" r:id="rId3"/>
    <p:sldLayoutId id="2147485072" r:id="rId4"/>
    <p:sldLayoutId id="2147485073" r:id="rId5"/>
    <p:sldLayoutId id="2147485074" r:id="rId6"/>
    <p:sldLayoutId id="2147485075" r:id="rId7"/>
    <p:sldLayoutId id="2147485076" r:id="rId8"/>
    <p:sldLayoutId id="2147485077" r:id="rId9"/>
    <p:sldLayoutId id="2147485078" r:id="rId10"/>
    <p:sldLayoutId id="214748507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2A2A93E-9D6E-4F31-B7A9-FAB9340930AF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3513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5003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89" r:id="rId1"/>
    <p:sldLayoutId id="2147485290" r:id="rId2"/>
    <p:sldLayoutId id="2147485291" r:id="rId3"/>
    <p:sldLayoutId id="2147485292" r:id="rId4"/>
    <p:sldLayoutId id="2147485293" r:id="rId5"/>
    <p:sldLayoutId id="2147485294" r:id="rId6"/>
    <p:sldLayoutId id="2147485295" r:id="rId7"/>
    <p:sldLayoutId id="2147485296" r:id="rId8"/>
    <p:sldLayoutId id="2147485297" r:id="rId9"/>
    <p:sldLayoutId id="2147485298" r:id="rId10"/>
    <p:sldLayoutId id="214748529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2853A09-14F7-42A7-872A-855E3A5B1D9A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49" y="6356353"/>
            <a:ext cx="33102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3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57" r:id="rId1"/>
    <p:sldLayoutId id="2147485458" r:id="rId2"/>
    <p:sldLayoutId id="2147485459" r:id="rId3"/>
    <p:sldLayoutId id="2147485460" r:id="rId4"/>
    <p:sldLayoutId id="2147485461" r:id="rId5"/>
    <p:sldLayoutId id="2147485462" r:id="rId6"/>
    <p:sldLayoutId id="2147485463" r:id="rId7"/>
    <p:sldLayoutId id="2147485464" r:id="rId8"/>
    <p:sldLayoutId id="2147485465" r:id="rId9"/>
    <p:sldLayoutId id="2147485466" r:id="rId10"/>
    <p:sldLayoutId id="214748546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61B0C3E-F339-4E3A-947E-56667C61A9B7}" type="datetime1">
              <a:rPr lang="en-HK" smtClean="0"/>
              <a:pPr/>
              <a:t>8/10/2015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250041" y="6356350"/>
            <a:ext cx="541448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750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757" r:id="rId1"/>
    <p:sldLayoutId id="2147485758" r:id="rId2"/>
    <p:sldLayoutId id="2147485759" r:id="rId3"/>
    <p:sldLayoutId id="2147485760" r:id="rId4"/>
    <p:sldLayoutId id="2147485761" r:id="rId5"/>
    <p:sldLayoutId id="2147485762" r:id="rId6"/>
    <p:sldLayoutId id="2147485763" r:id="rId7"/>
    <p:sldLayoutId id="2147485764" r:id="rId8"/>
    <p:sldLayoutId id="2147485765" r:id="rId9"/>
    <p:sldLayoutId id="2147485766" r:id="rId10"/>
    <p:sldLayoutId id="214748576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7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7.xml"/><Relationship Id="rId4" Type="http://schemas.openxmlformats.org/officeDocument/2006/relationships/image" Target="../media/image2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9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9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9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9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Delay Optimization for Multi-source Multi-channel Overlay Live Streaming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Jie</a:t>
            </a:r>
            <a:r>
              <a:rPr lang="en-US" dirty="0" smtClean="0"/>
              <a:t> </a:t>
            </a:r>
            <a:r>
              <a:rPr lang="en-US" dirty="0" smtClean="0"/>
              <a:t>Dai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Department of Computer Science and Engineering, HKUST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208870" y="6308451"/>
            <a:ext cx="672626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400" dirty="0" smtClean="0"/>
              <a:t>Part of this work is published </a:t>
            </a:r>
            <a:r>
              <a:rPr lang="en-US" sz="1400" dirty="0"/>
              <a:t>in </a:t>
            </a:r>
            <a:r>
              <a:rPr lang="en-US" sz="1400" dirty="0" smtClean="0"/>
              <a:t>Proc. </a:t>
            </a:r>
            <a:r>
              <a:rPr lang="en-US" sz="1400" dirty="0"/>
              <a:t>IEEE </a:t>
            </a:r>
            <a:r>
              <a:rPr lang="en-US" sz="1400" dirty="0" smtClean="0"/>
              <a:t>ICC, London, UK, </a:t>
            </a:r>
            <a:r>
              <a:rPr lang="en-US" sz="1400" dirty="0"/>
              <a:t>pp. 8587-92, 8-12 June 2015</a:t>
            </a:r>
          </a:p>
        </p:txBody>
      </p:sp>
    </p:spTree>
    <p:extLst>
      <p:ext uri="{BB962C8B-B14F-4D97-AF65-F5344CB8AC3E}">
        <p14:creationId xmlns:p14="http://schemas.microsoft.com/office/powerpoint/2010/main" val="198305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2833056" y="2645033"/>
            <a:ext cx="1392388" cy="43548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An illustration of scheduling delay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420696"/>
              </p:ext>
            </p:extLst>
          </p:nvPr>
        </p:nvGraphicFramePr>
        <p:xfrm>
          <a:off x="2121408" y="1365882"/>
          <a:ext cx="490118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3728"/>
                <a:gridCol w="1633728"/>
                <a:gridCol w="1633728"/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Scheduling</a:t>
                      </a:r>
                      <a:r>
                        <a:rPr lang="en-US" baseline="0" dirty="0" smtClean="0"/>
                        <a:t> Delay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Packet 1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Packet 2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Packet 3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7" name="Oval 26"/>
          <p:cNvSpPr/>
          <p:nvPr/>
        </p:nvSpPr>
        <p:spPr>
          <a:xfrm>
            <a:off x="4345203" y="2638176"/>
            <a:ext cx="461246" cy="461246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8" name="Oval 27"/>
          <p:cNvSpPr/>
          <p:nvPr/>
        </p:nvSpPr>
        <p:spPr>
          <a:xfrm>
            <a:off x="3363363" y="4179785"/>
            <a:ext cx="331774" cy="33177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>
          <a:xfrm>
            <a:off x="4503436" y="4179785"/>
            <a:ext cx="331774" cy="33177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0" name="Oval 29"/>
          <p:cNvSpPr/>
          <p:nvPr/>
        </p:nvSpPr>
        <p:spPr>
          <a:xfrm>
            <a:off x="5567051" y="4228372"/>
            <a:ext cx="331774" cy="33177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cxnSp>
        <p:nvCxnSpPr>
          <p:cNvPr id="31" name="Straight Connector 30"/>
          <p:cNvCxnSpPr>
            <a:stCxn id="28" idx="7"/>
          </p:cNvCxnSpPr>
          <p:nvPr/>
        </p:nvCxnSpPr>
        <p:spPr>
          <a:xfrm flipV="1">
            <a:off x="3646550" y="3099422"/>
            <a:ext cx="929276" cy="1128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29" idx="0"/>
          </p:cNvCxnSpPr>
          <p:nvPr/>
        </p:nvCxnSpPr>
        <p:spPr>
          <a:xfrm flipH="1" flipV="1">
            <a:off x="4575828" y="3099424"/>
            <a:ext cx="93497" cy="1080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30" idx="1"/>
          </p:cNvCxnSpPr>
          <p:nvPr/>
        </p:nvCxnSpPr>
        <p:spPr>
          <a:xfrm flipH="1" flipV="1">
            <a:off x="4575826" y="3099424"/>
            <a:ext cx="1039812" cy="1177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7" idx="4"/>
            <a:endCxn id="28" idx="7"/>
          </p:cNvCxnSpPr>
          <p:nvPr/>
        </p:nvCxnSpPr>
        <p:spPr>
          <a:xfrm flipH="1">
            <a:off x="3646550" y="3099422"/>
            <a:ext cx="929276" cy="11289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7" idx="4"/>
            <a:endCxn id="29" idx="0"/>
          </p:cNvCxnSpPr>
          <p:nvPr/>
        </p:nvCxnSpPr>
        <p:spPr>
          <a:xfrm>
            <a:off x="4575828" y="3099424"/>
            <a:ext cx="93497" cy="108036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7" idx="4"/>
            <a:endCxn id="30" idx="1"/>
          </p:cNvCxnSpPr>
          <p:nvPr/>
        </p:nvCxnSpPr>
        <p:spPr>
          <a:xfrm>
            <a:off x="4575826" y="3099424"/>
            <a:ext cx="1039812" cy="11775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3879136" y="3021411"/>
            <a:ext cx="182880" cy="1828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38" name="Rectangle 37"/>
          <p:cNvSpPr/>
          <p:nvPr/>
        </p:nvSpPr>
        <p:spPr>
          <a:xfrm>
            <a:off x="4292644" y="3204291"/>
            <a:ext cx="182880" cy="1828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2</a:t>
            </a:r>
            <a:endParaRPr lang="en-US" sz="1400" dirty="0"/>
          </a:p>
        </p:txBody>
      </p:sp>
      <p:sp>
        <p:nvSpPr>
          <p:cNvPr id="39" name="Rectangle 38"/>
          <p:cNvSpPr/>
          <p:nvPr/>
        </p:nvSpPr>
        <p:spPr>
          <a:xfrm>
            <a:off x="4945632" y="2967253"/>
            <a:ext cx="182880" cy="1828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3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2424309" y="2124153"/>
                <a:ext cx="110494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4309" y="2124153"/>
                <a:ext cx="1104941" cy="30777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990006" y="2124545"/>
                <a:ext cx="1104941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sub>
                      </m:sSub>
                      <m:r>
                        <a:rPr lang="en-US" sz="14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𝑎𝑐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0006" y="2124545"/>
                <a:ext cx="1104941" cy="3077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534017" y="2121194"/>
                <a:ext cx="1450794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𝑎𝑏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𝑎𝑐</m:t>
                          </m:r>
                        </m:sub>
                      </m:sSub>
                      <m:r>
                        <a:rPr lang="en-US" sz="1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 panose="02040503050406030204" pitchFamily="18" charset="0"/>
                            </a:rPr>
                            <m:t>𝑎𝑑</m:t>
                          </m:r>
                        </m:sub>
                      </m:sSub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4017" y="2121194"/>
                <a:ext cx="1450794" cy="3077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3" name="Straight Connector 42"/>
          <p:cNvCxnSpPr>
            <a:stCxn id="27" idx="4"/>
            <a:endCxn id="28" idx="7"/>
          </p:cNvCxnSpPr>
          <p:nvPr/>
        </p:nvCxnSpPr>
        <p:spPr>
          <a:xfrm flipH="1">
            <a:off x="3646550" y="3099422"/>
            <a:ext cx="929276" cy="1128950"/>
          </a:xfrm>
          <a:prstGeom prst="line">
            <a:avLst/>
          </a:prstGeom>
          <a:ln w="63500">
            <a:solidFill>
              <a:srgbClr val="FFC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27" idx="4"/>
            <a:endCxn id="29" idx="0"/>
          </p:cNvCxnSpPr>
          <p:nvPr/>
        </p:nvCxnSpPr>
        <p:spPr>
          <a:xfrm>
            <a:off x="4575828" y="3099424"/>
            <a:ext cx="93497" cy="1080363"/>
          </a:xfrm>
          <a:prstGeom prst="line">
            <a:avLst/>
          </a:prstGeom>
          <a:ln w="63500">
            <a:solidFill>
              <a:srgbClr val="FFC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7" idx="4"/>
            <a:endCxn id="30" idx="1"/>
          </p:cNvCxnSpPr>
          <p:nvPr/>
        </p:nvCxnSpPr>
        <p:spPr>
          <a:xfrm>
            <a:off x="4575826" y="3099424"/>
            <a:ext cx="1039812" cy="1177537"/>
          </a:xfrm>
          <a:prstGeom prst="line">
            <a:avLst/>
          </a:prstGeom>
          <a:ln w="63500">
            <a:solidFill>
              <a:srgbClr val="FFC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3879136" y="2765351"/>
            <a:ext cx="182880" cy="1828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1</a:t>
            </a:r>
            <a:endParaRPr lang="en-US" sz="1400" dirty="0"/>
          </a:p>
        </p:txBody>
      </p:sp>
      <p:sp>
        <p:nvSpPr>
          <p:cNvPr id="50" name="Rectangle 49"/>
          <p:cNvSpPr/>
          <p:nvPr/>
        </p:nvSpPr>
        <p:spPr>
          <a:xfrm>
            <a:off x="3558572" y="2765351"/>
            <a:ext cx="182880" cy="1828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2</a:t>
            </a:r>
            <a:endParaRPr lang="en-US" sz="1400" dirty="0"/>
          </a:p>
        </p:txBody>
      </p:sp>
      <p:sp>
        <p:nvSpPr>
          <p:cNvPr id="51" name="Rectangle 50"/>
          <p:cNvSpPr/>
          <p:nvPr/>
        </p:nvSpPr>
        <p:spPr>
          <a:xfrm>
            <a:off x="3234099" y="2765351"/>
            <a:ext cx="182880" cy="18288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3</a:t>
            </a:r>
            <a:endParaRPr lang="en-US" sz="1200" dirty="0"/>
          </a:p>
        </p:txBody>
      </p:sp>
      <p:sp>
        <p:nvSpPr>
          <p:cNvPr id="53" name="Content Placeholder 3"/>
          <p:cNvSpPr txBox="1">
            <a:spLocks/>
          </p:cNvSpPr>
          <p:nvPr/>
        </p:nvSpPr>
        <p:spPr>
          <a:xfrm>
            <a:off x="457200" y="4895472"/>
            <a:ext cx="8229600" cy="124911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dirty="0" smtClean="0"/>
              <a:t>Some packets arrive at the node sequentially initially</a:t>
            </a:r>
          </a:p>
          <a:p>
            <a:pPr defTabSz="914400"/>
            <a:r>
              <a:rPr lang="en-US" dirty="0" smtClean="0"/>
              <a:t>Before the packet is sent out, it has to wait for the other packets departing from the node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61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8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" presetClass="entr" presetSubtype="8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81481E-6 L 0.03507 4.81481E-6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3" y="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63" presetClass="path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L 0.03542 4.81481E-6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71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2" presetClass="path" presetSubtype="0" accel="66000" decel="3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247 -0.00439 L -0.09861 0.18473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562" y="9444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542 4.81481E-6 L 0.07049 4.81481E-6 " pathEditMode="relative" rAng="0" ptsTypes="AA">
                                      <p:cBhvr>
                                        <p:cTn id="71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3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4.44444E-6 L -0.00191 0.15856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7917"/>
                                    </p:animMotion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1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42" presetClass="path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084 -0.00115 L 0.11823 0.1875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44" y="9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"/>
                            </p:stCondLst>
                            <p:childTnLst>
                              <p:par>
                                <p:cTn id="1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000"/>
                            </p:stCondLst>
                            <p:childTnLst>
                              <p:par>
                                <p:cTn id="13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7" grpId="0" animBg="1"/>
      <p:bldP spid="37" grpId="1" animBg="1"/>
      <p:bldP spid="37" grpId="2" animBg="1"/>
      <p:bldP spid="37" grpId="3" animBg="1"/>
      <p:bldP spid="38" grpId="0" animBg="1"/>
      <p:bldP spid="38" grpId="1" animBg="1"/>
      <p:bldP spid="38" grpId="2" animBg="1"/>
      <p:bldP spid="38" grpId="3" animBg="1"/>
      <p:bldP spid="39" grpId="0" animBg="1"/>
      <p:bldP spid="39" grpId="1" animBg="1"/>
      <p:bldP spid="39" grpId="2" animBg="1"/>
      <p:bldP spid="39" grpId="3" animBg="1"/>
      <p:bldP spid="40" grpId="0" animBg="1"/>
      <p:bldP spid="41" grpId="0" animBg="1"/>
      <p:bldP spid="42" grpId="0" animBg="1"/>
      <p:bldP spid="49" grpId="0" animBg="1"/>
      <p:bldP spid="49" grpId="1" animBg="1"/>
      <p:bldP spid="50" grpId="0" animBg="1"/>
      <p:bldP spid="50" grpId="1" animBg="1"/>
      <p:bldP spid="50" grpId="2" animBg="1"/>
      <p:bldP spid="51" grpId="0" animBg="1"/>
      <p:bldP spid="51" grpId="1" animBg="1"/>
      <p:bldP spid="51" grpId="2" animBg="1"/>
      <p:bldP spid="51" grpId="3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Objective </a:t>
            </a:r>
            <a:r>
              <a:rPr lang="en-US" dirty="0"/>
              <a:t>and Methodology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199"/>
            <a:ext cx="8229600" cy="5137151"/>
          </a:xfrm>
        </p:spPr>
        <p:txBody>
          <a:bodyPr>
            <a:normAutofit/>
          </a:bodyPr>
          <a:lstStyle/>
          <a:p>
            <a:r>
              <a:rPr lang="en-US" dirty="0" smtClean="0"/>
              <a:t>Construct trees for all the </a:t>
            </a:r>
            <a:r>
              <a:rPr lang="en-US" dirty="0" err="1" smtClean="0"/>
              <a:t>substreams</a:t>
            </a:r>
            <a:r>
              <a:rPr lang="en-US" dirty="0" smtClean="0"/>
              <a:t> to minimize the maximum delay of all the channels</a:t>
            </a:r>
          </a:p>
          <a:p>
            <a:pPr lvl="1"/>
            <a:r>
              <a:rPr lang="en-US" dirty="0" smtClean="0"/>
              <a:t>Min max source-to-end delay</a:t>
            </a:r>
          </a:p>
          <a:p>
            <a:r>
              <a:rPr lang="en-US" dirty="0" smtClean="0"/>
              <a:t>Constraints:</a:t>
            </a:r>
          </a:p>
          <a:p>
            <a:pPr lvl="1"/>
            <a:r>
              <a:rPr lang="en-US" dirty="0" smtClean="0"/>
              <a:t>The server uploading capacity</a:t>
            </a:r>
          </a:p>
          <a:p>
            <a:pPr lvl="1"/>
            <a:r>
              <a:rPr lang="en-US" dirty="0" smtClean="0"/>
              <a:t>The end-to-end link capacity between pairs of nodes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73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Problem </a:t>
            </a:r>
            <a:r>
              <a:rPr lang="en-US" dirty="0"/>
              <a:t>formulation </a:t>
            </a:r>
            <a:r>
              <a:rPr lang="en-US" dirty="0" smtClean="0"/>
              <a:t>and NP-hardness proof</a:t>
            </a:r>
          </a:p>
          <a:p>
            <a:pPr lvl="1"/>
            <a:r>
              <a:rPr lang="en-US" dirty="0" smtClean="0"/>
              <a:t>Capturing all the essential network parameters and delay components</a:t>
            </a:r>
          </a:p>
          <a:p>
            <a:pPr lvl="1"/>
            <a:r>
              <a:rPr lang="en-US" dirty="0" smtClean="0"/>
              <a:t>Travelling salesman problem is reducible to the problem in polynomial time</a:t>
            </a:r>
            <a:endParaRPr lang="en-US" dirty="0"/>
          </a:p>
          <a:p>
            <a:r>
              <a:rPr lang="en-US" dirty="0"/>
              <a:t>A novel </a:t>
            </a:r>
            <a:r>
              <a:rPr lang="en-US" dirty="0" smtClean="0"/>
              <a:t>algorithm: </a:t>
            </a:r>
            <a:r>
              <a:rPr lang="en-US" dirty="0"/>
              <a:t>COMMOS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Co</a:t>
            </a:r>
            <a:r>
              <a:rPr lang="en-US" dirty="0" smtClean="0"/>
              <a:t>llaborative 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ulti-source 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ulti-channel 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verlay 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treaming </a:t>
            </a:r>
          </a:p>
          <a:p>
            <a:pPr lvl="1"/>
            <a:r>
              <a:rPr lang="en-US" dirty="0" smtClean="0"/>
              <a:t>Minimize </a:t>
            </a:r>
            <a:r>
              <a:rPr lang="en-US" dirty="0"/>
              <a:t>the </a:t>
            </a:r>
            <a:r>
              <a:rPr lang="en-US" dirty="0" smtClean="0"/>
              <a:t>maximum channel delay</a:t>
            </a:r>
            <a:endParaRPr lang="en-US" dirty="0"/>
          </a:p>
          <a:p>
            <a:r>
              <a:rPr lang="en-US" dirty="0" smtClean="0"/>
              <a:t>Extensive </a:t>
            </a:r>
            <a:r>
              <a:rPr lang="en-US" dirty="0"/>
              <a:t>simulation results</a:t>
            </a:r>
          </a:p>
          <a:p>
            <a:pPr lvl="1"/>
            <a:r>
              <a:rPr lang="en-US" dirty="0"/>
              <a:t>Based on real Internet topologies</a:t>
            </a:r>
          </a:p>
          <a:p>
            <a:pPr lvl="1"/>
            <a:r>
              <a:rPr lang="en-US" dirty="0"/>
              <a:t>Our algorithm significantly </a:t>
            </a:r>
            <a:r>
              <a:rPr lang="en-US" dirty="0" smtClean="0"/>
              <a:t>reduces the total delay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748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2844" y="1261422"/>
            <a:ext cx="8578312" cy="49377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Single-source </a:t>
            </a:r>
            <a:r>
              <a:rPr lang="en-US" dirty="0"/>
              <a:t>single-channel </a:t>
            </a:r>
            <a:r>
              <a:rPr lang="en-US" sz="1400" dirty="0" smtClean="0"/>
              <a:t>[</a:t>
            </a:r>
            <a:r>
              <a:rPr lang="en-US" sz="1400" dirty="0" err="1" smtClean="0"/>
              <a:t>Azarpira</a:t>
            </a:r>
            <a:r>
              <a:rPr lang="en-US" sz="1400" dirty="0"/>
              <a:t> </a:t>
            </a:r>
            <a:r>
              <a:rPr lang="en-US" sz="1400" dirty="0" smtClean="0"/>
              <a:t>et al. IST’12</a:t>
            </a:r>
            <a:r>
              <a:rPr lang="en-US" sz="1400" dirty="0"/>
              <a:t>, </a:t>
            </a:r>
            <a:r>
              <a:rPr lang="en-US" sz="1400" dirty="0" smtClean="0"/>
              <a:t>Zhuang et al. ISPA’11,  </a:t>
            </a:r>
            <a:r>
              <a:rPr lang="en-US" sz="1400" dirty="0" err="1" smtClean="0"/>
              <a:t>Magharei</a:t>
            </a:r>
            <a:r>
              <a:rPr lang="en-US" sz="1400" dirty="0" smtClean="0"/>
              <a:t> et al. TON’09, Ren et al. TMM’09]</a:t>
            </a:r>
            <a:endParaRPr lang="en-US" dirty="0" smtClean="0"/>
          </a:p>
          <a:p>
            <a:pPr lvl="1"/>
            <a:r>
              <a:rPr lang="en-US" dirty="0" smtClean="0"/>
              <a:t>Cannot </a:t>
            </a:r>
            <a:r>
              <a:rPr lang="en-US" dirty="0"/>
              <a:t>be extended to multi-source multi-channel live streaming due to </a:t>
            </a:r>
            <a:r>
              <a:rPr lang="en-US" dirty="0" smtClean="0"/>
              <a:t>bandwidth </a:t>
            </a:r>
            <a:r>
              <a:rPr lang="en-US" dirty="0" smtClean="0"/>
              <a:t>sharing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Multi-source multi-channel work</a:t>
            </a:r>
          </a:p>
          <a:p>
            <a:pPr lvl="1"/>
            <a:r>
              <a:rPr lang="en-US" dirty="0" err="1" smtClean="0"/>
              <a:t>VoD</a:t>
            </a:r>
            <a:r>
              <a:rPr lang="en-US" dirty="0" smtClean="0"/>
              <a:t> based approaches cannot be extended to live streaming due to delay consideration </a:t>
            </a:r>
            <a:r>
              <a:rPr lang="en-US" sz="1100" dirty="0" smtClean="0"/>
              <a:t>[</a:t>
            </a:r>
            <a:r>
              <a:rPr lang="en-US" sz="1100" dirty="0" smtClean="0"/>
              <a:t>Zhao et al. INFOCOM’14, Tan et al. NET’13</a:t>
            </a:r>
            <a:r>
              <a:rPr lang="en-US" sz="1100" dirty="0"/>
              <a:t>, </a:t>
            </a:r>
            <a:r>
              <a:rPr lang="en-US" sz="1100" dirty="0" smtClean="0"/>
              <a:t>Wu et al. PDS’12, Li et al. ICACT’10</a:t>
            </a:r>
            <a:r>
              <a:rPr lang="en-US" sz="1100" dirty="0" smtClean="0"/>
              <a:t>]</a:t>
            </a:r>
          </a:p>
          <a:p>
            <a:pPr lvl="1"/>
            <a:endParaRPr lang="en-US" sz="1100" dirty="0" smtClean="0"/>
          </a:p>
          <a:p>
            <a:pPr lvl="1"/>
            <a:r>
              <a:rPr lang="en-US" dirty="0" smtClean="0"/>
              <a:t>No consideration on the use of helpers </a:t>
            </a:r>
            <a:r>
              <a:rPr lang="en-US" sz="1100" dirty="0" smtClean="0"/>
              <a:t>[</a:t>
            </a:r>
            <a:r>
              <a:rPr lang="en-US" sz="1100" dirty="0" smtClean="0"/>
              <a:t>Kondo et al. NETWORKS’14, Liu et al. ICCCN’13, </a:t>
            </a:r>
            <a:r>
              <a:rPr lang="en-US" sz="1100" dirty="0" err="1"/>
              <a:t>Meskill</a:t>
            </a:r>
            <a:r>
              <a:rPr lang="en-US" sz="1100" dirty="0"/>
              <a:t> </a:t>
            </a:r>
            <a:r>
              <a:rPr lang="en-US" sz="1100" dirty="0" smtClean="0"/>
              <a:t>et al. LCN’11,</a:t>
            </a:r>
            <a:r>
              <a:rPr lang="en-US" sz="1100" dirty="0"/>
              <a:t> </a:t>
            </a:r>
            <a:r>
              <a:rPr lang="en-US" sz="1100" dirty="0" smtClean="0"/>
              <a:t>Wu et al. INFOCOM’07</a:t>
            </a:r>
            <a:r>
              <a:rPr lang="en-US" sz="1100" dirty="0" smtClean="0"/>
              <a:t>]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Other live streaming works mainly focus on different objectives, such as maximizing bandwidth or minimizing source load </a:t>
            </a:r>
            <a:r>
              <a:rPr lang="en-US" sz="1100" dirty="0" smtClean="0"/>
              <a:t>[</a:t>
            </a:r>
            <a:r>
              <a:rPr lang="en-US" sz="1100" dirty="0" smtClean="0"/>
              <a:t>Wu et al. NET’11, Wang et al. INFOCOM’10, Wu et al. INFOCOM’09, Wu et al. INFOCOM’08, Wang et al. GLOBECOM’10, Wu et al. PDS’08]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07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FAB73BC-B049-4115-A692-8D63A059BF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  <a:p>
            <a:r>
              <a:rPr lang="en-US" b="1" dirty="0">
                <a:solidFill>
                  <a:srgbClr val="FF0000"/>
                </a:solidFill>
              </a:rPr>
              <a:t>Problem </a:t>
            </a:r>
            <a:r>
              <a:rPr lang="en-US" b="1" dirty="0" smtClean="0">
                <a:solidFill>
                  <a:srgbClr val="FF0000"/>
                </a:solidFill>
              </a:rPr>
              <a:t>Formulation</a:t>
            </a:r>
          </a:p>
          <a:p>
            <a:r>
              <a:rPr lang="en-US" dirty="0"/>
              <a:t>COMMOS: A heuristic for collaborative multi-source multi-channel overlay streaming </a:t>
            </a:r>
            <a:endParaRPr lang="en-US" dirty="0" smtClean="0"/>
          </a:p>
          <a:p>
            <a:r>
              <a:rPr lang="en-US" dirty="0" smtClean="0"/>
              <a:t>Simulation Results</a:t>
            </a:r>
          </a:p>
          <a:p>
            <a:r>
              <a:rPr lang="en-US" dirty="0" smtClean="0"/>
              <a:t>Q &amp; 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722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Delay </a:t>
            </a:r>
            <a:r>
              <a:rPr lang="en-US" dirty="0"/>
              <a:t>C</a:t>
            </a:r>
            <a:r>
              <a:rPr lang="en-US" dirty="0" smtClean="0"/>
              <a:t>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219200"/>
                <a:ext cx="8430768" cy="4937760"/>
              </a:xfrm>
            </p:spPr>
            <p:txBody>
              <a:bodyPr/>
              <a:lstStyle/>
              <a:p>
                <a:r>
                  <a:rPr lang="en-US" dirty="0" smtClean="0"/>
                  <a:t>The propagation delay between servers </a:t>
                </a:r>
                <a:r>
                  <a:rPr lang="en-US" i="1" dirty="0" err="1" smtClean="0"/>
                  <a:t>i</a:t>
                </a:r>
                <a:r>
                  <a:rPr lang="en-US" dirty="0" smtClean="0"/>
                  <a:t> and </a:t>
                </a:r>
                <a:r>
                  <a:rPr lang="en-US" i="1" dirty="0" smtClean="0"/>
                  <a:t>j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Prp</m:t>
                        </m:r>
                      </m:sup>
                    </m:sSubSup>
                  </m:oMath>
                </a14:m>
                <a:endParaRPr lang="en-US" dirty="0" smtClean="0"/>
              </a:p>
              <a:p>
                <a:r>
                  <a:rPr lang="en-US" dirty="0" smtClean="0"/>
                  <a:t>The </a:t>
                </a:r>
                <a:r>
                  <a:rPr lang="en-US" dirty="0"/>
                  <a:t>worst-case scheduling delay </a:t>
                </a:r>
                <a:r>
                  <a:rPr lang="en-US" dirty="0" smtClean="0"/>
                  <a:t>at parent </a:t>
                </a:r>
                <a:r>
                  <a:rPr lang="en-US" i="1" dirty="0" smtClean="0"/>
                  <a:t>i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Sch</m:t>
                        </m:r>
                      </m:sup>
                    </m:sSub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Simply the round-robin cycle time, which is the sum of the packet transmission times from the parent to its children for all trees</a:t>
                </a:r>
              </a:p>
              <a:p>
                <a:pPr lvl="1"/>
                <a:r>
                  <a:rPr lang="en-US" dirty="0"/>
                  <a:t>A</a:t>
                </a:r>
                <a:r>
                  <a:rPr lang="en-US" dirty="0" smtClean="0"/>
                  <a:t>ffected by </a:t>
                </a:r>
                <a:r>
                  <a:rPr lang="en-US" dirty="0" smtClean="0"/>
                  <a:t>the number of trees a link participates, link </a:t>
                </a:r>
                <a:r>
                  <a:rPr lang="en-US" dirty="0"/>
                  <a:t>capacity between </a:t>
                </a:r>
                <a:r>
                  <a:rPr lang="en-US" dirty="0" err="1"/>
                  <a:t>i</a:t>
                </a:r>
                <a:r>
                  <a:rPr lang="en-US" dirty="0"/>
                  <a:t> and each of its </a:t>
                </a:r>
                <a:r>
                  <a:rPr lang="en-US" dirty="0" smtClean="0"/>
                  <a:t>children, </a:t>
                </a:r>
                <a:r>
                  <a:rPr lang="en-US" i="1" dirty="0" smtClean="0"/>
                  <a:t>i’s </a:t>
                </a:r>
                <a:r>
                  <a:rPr lang="en-US" dirty="0" smtClean="0"/>
                  <a:t>uploading </a:t>
                </a:r>
                <a:r>
                  <a:rPr lang="en-US" dirty="0"/>
                  <a:t>capacity and the out degree of server </a:t>
                </a:r>
                <a:r>
                  <a:rPr lang="en-US" i="1" dirty="0" err="1" smtClean="0"/>
                  <a:t>i</a:t>
                </a:r>
                <a:endParaRPr lang="en-US" dirty="0" smtClean="0"/>
              </a:p>
              <a:p>
                <a:pPr lvl="1"/>
                <a:endParaRPr lang="en-US" b="0" i="1" dirty="0">
                  <a:latin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Sch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∈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    </m:t>
                        </m:r>
                      </m:sub>
                      <m:sup/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  ⋅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𝑖𝑘</m:t>
                                </m:r>
                              </m:sub>
                            </m:sSub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min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⁡(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𝑖𝑘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𝑈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  )</m:t>
                            </m:r>
                          </m:den>
                        </m:f>
                      </m:e>
                    </m:nary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219200"/>
                <a:ext cx="8430768" cy="4937760"/>
              </a:xfrm>
              <a:blipFill rotWithShape="0">
                <a:blip r:embed="rId2"/>
                <a:stretch>
                  <a:fillRect l="-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3204703" y="4531481"/>
            <a:ext cx="1042186" cy="732628"/>
            <a:chOff x="3235084" y="2131640"/>
            <a:chExt cx="1141937" cy="732628"/>
          </a:xfrm>
        </p:grpSpPr>
        <p:sp>
          <p:nvSpPr>
            <p:cNvPr id="6" name="Rectangle 5"/>
            <p:cNvSpPr/>
            <p:nvPr/>
          </p:nvSpPr>
          <p:spPr>
            <a:xfrm>
              <a:off x="3667157" y="2602231"/>
              <a:ext cx="219143" cy="262037"/>
            </a:xfrm>
            <a:prstGeom prst="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235084" y="2131640"/>
              <a:ext cx="1141937" cy="440090"/>
              <a:chOff x="3235084" y="2131640"/>
              <a:chExt cx="1141937" cy="440090"/>
            </a:xfrm>
          </p:grpSpPr>
          <p:sp>
            <p:nvSpPr>
              <p:cNvPr id="8" name="TextBox 7"/>
              <p:cNvSpPr txBox="1"/>
              <p:nvPr/>
            </p:nvSpPr>
            <p:spPr>
              <a:xfrm>
                <a:off x="3235084" y="2131640"/>
                <a:ext cx="114193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HK" sz="1400" dirty="0" smtClean="0">
                    <a:solidFill>
                      <a:srgbClr val="C00000"/>
                    </a:solidFill>
                  </a:rPr>
                  <a:t>Packet size</a:t>
                </a:r>
                <a:endParaRPr lang="en-US" sz="1400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9" name="Up Arrow 8"/>
              <p:cNvSpPr/>
              <p:nvPr/>
            </p:nvSpPr>
            <p:spPr>
              <a:xfrm flipV="1">
                <a:off x="3743432" y="2398188"/>
                <a:ext cx="80246" cy="173542"/>
              </a:xfrm>
              <a:prstGeom prst="upArrow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6" name="Group 15"/>
          <p:cNvGrpSpPr/>
          <p:nvPr/>
        </p:nvGrpSpPr>
        <p:grpSpPr>
          <a:xfrm>
            <a:off x="4015527" y="4964438"/>
            <a:ext cx="4154253" cy="307777"/>
            <a:chOff x="3589572" y="5070053"/>
            <a:chExt cx="4154253" cy="307777"/>
          </a:xfrm>
        </p:grpSpPr>
        <p:grpSp>
          <p:nvGrpSpPr>
            <p:cNvPr id="10" name="Group 9"/>
            <p:cNvGrpSpPr/>
            <p:nvPr/>
          </p:nvGrpSpPr>
          <p:grpSpPr>
            <a:xfrm>
              <a:off x="3589572" y="5070053"/>
              <a:ext cx="4154253" cy="307777"/>
              <a:chOff x="3601457" y="2556491"/>
              <a:chExt cx="3654284" cy="307777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3601457" y="2602231"/>
                <a:ext cx="344715" cy="262037"/>
              </a:xfrm>
              <a:prstGeom prst="rect">
                <a:avLst/>
              </a:prstGeom>
              <a:noFill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4239697" y="2556491"/>
                    <a:ext cx="3016044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HK" sz="1400" dirty="0" smtClean="0">
                        <a:solidFill>
                          <a:srgbClr val="C00000"/>
                        </a:solidFill>
                      </a:rPr>
                      <a:t>Number of trees </a:t>
                    </a:r>
                    <a:r>
                      <a:rPr lang="en-HK" sz="1400" dirty="0" smtClean="0">
                        <a:solidFill>
                          <a:srgbClr val="C00000"/>
                        </a:solidFill>
                      </a:rPr>
                      <a:t>that edge </a:t>
                    </a:r>
                    <a14:m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HK" sz="14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1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oMath>
                    </a14:m>
                    <a:r>
                      <a:rPr lang="en-US" sz="1400" dirty="0" smtClean="0">
                        <a:solidFill>
                          <a:srgbClr val="C00000"/>
                        </a:solidFill>
                      </a:rPr>
                      <a:t> participates</a:t>
                    </a:r>
                    <a:endParaRPr lang="en-US" sz="1400" dirty="0">
                      <a:solidFill>
                        <a:srgbClr val="C00000"/>
                      </a:solidFill>
                    </a:endParaRPr>
                  </a:p>
                </p:txBody>
              </p:sp>
            </mc:Choice>
            <mc:Fallback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39697" y="2556491"/>
                    <a:ext cx="3016044" cy="307777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 l="-534" t="-1961" b="-1960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5" name="Right Arrow 14"/>
            <p:cNvSpPr/>
            <p:nvPr/>
          </p:nvSpPr>
          <p:spPr>
            <a:xfrm flipH="1">
              <a:off x="4050994" y="5197722"/>
              <a:ext cx="264140" cy="81930"/>
            </a:xfrm>
            <a:prstGeom prst="rightArrow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394869" y="5230561"/>
            <a:ext cx="1809834" cy="1043751"/>
            <a:chOff x="2474036" y="2476314"/>
            <a:chExt cx="1983059" cy="1043751"/>
          </a:xfrm>
        </p:grpSpPr>
        <p:sp>
          <p:nvSpPr>
            <p:cNvPr id="18" name="Rectangle 17"/>
            <p:cNvSpPr/>
            <p:nvPr/>
          </p:nvSpPr>
          <p:spPr>
            <a:xfrm>
              <a:off x="3667156" y="2476314"/>
              <a:ext cx="515145" cy="320851"/>
            </a:xfrm>
            <a:prstGeom prst="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2474036" y="2863841"/>
              <a:ext cx="1983059" cy="656224"/>
              <a:chOff x="2474036" y="2863841"/>
              <a:chExt cx="1983059" cy="65622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2474036" y="2996845"/>
                    <a:ext cx="1983059" cy="52322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400" dirty="0" smtClean="0">
                        <a:solidFill>
                          <a:srgbClr val="C00000"/>
                        </a:solidFill>
                      </a:rPr>
                      <a:t>The set of all children of node </a:t>
                    </a:r>
                    <a14:m>
                      <m:oMath xmlns:m="http://schemas.openxmlformats.org/officeDocument/2006/math">
                        <m:r>
                          <a:rPr lang="en-US" sz="1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oMath>
                    </a14:m>
                    <a:r>
                      <a:rPr lang="en-US" sz="1400" dirty="0" smtClean="0">
                        <a:solidFill>
                          <a:srgbClr val="C00000"/>
                        </a:solidFill>
                      </a:rPr>
                      <a:t> in all trees</a:t>
                    </a:r>
                    <a:endParaRPr lang="en-US" sz="1400" dirty="0">
                      <a:solidFill>
                        <a:srgbClr val="C0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474036" y="2996845"/>
                    <a:ext cx="1983059" cy="523220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1010" t="-2326" r="-337" b="-10465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1" name="Up Arrow 20"/>
              <p:cNvSpPr/>
              <p:nvPr/>
            </p:nvSpPr>
            <p:spPr>
              <a:xfrm>
                <a:off x="3842787" y="2863841"/>
                <a:ext cx="60956" cy="165491"/>
              </a:xfrm>
              <a:prstGeom prst="upArrow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22" name="Group 21"/>
          <p:cNvGrpSpPr/>
          <p:nvPr/>
        </p:nvGrpSpPr>
        <p:grpSpPr>
          <a:xfrm>
            <a:off x="4244928" y="5296316"/>
            <a:ext cx="3374219" cy="307777"/>
            <a:chOff x="3589572" y="5070053"/>
            <a:chExt cx="3374219" cy="307777"/>
          </a:xfrm>
        </p:grpSpPr>
        <p:grpSp>
          <p:nvGrpSpPr>
            <p:cNvPr id="23" name="Group 22"/>
            <p:cNvGrpSpPr/>
            <p:nvPr/>
          </p:nvGrpSpPr>
          <p:grpSpPr>
            <a:xfrm>
              <a:off x="3589572" y="5070053"/>
              <a:ext cx="3374219" cy="307777"/>
              <a:chOff x="3601457" y="2556491"/>
              <a:chExt cx="2968128" cy="307777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3601457" y="2602231"/>
                <a:ext cx="344715" cy="262037"/>
              </a:xfrm>
              <a:prstGeom prst="rect">
                <a:avLst/>
              </a:prstGeom>
              <a:noFill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4239697" y="2556491"/>
                    <a:ext cx="2329888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400" dirty="0" smtClean="0">
                        <a:solidFill>
                          <a:srgbClr val="C00000"/>
                        </a:solidFill>
                      </a:rPr>
                      <a:t>Uploading capacity of node </a:t>
                    </a:r>
                    <a14:m>
                      <m:oMath xmlns:m="http://schemas.openxmlformats.org/officeDocument/2006/math">
                        <m:r>
                          <a:rPr lang="en-US" sz="1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oMath>
                    </a14:m>
                    <a:endParaRPr lang="en-US" sz="1400" dirty="0">
                      <a:solidFill>
                        <a:srgbClr val="C0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39697" y="2556491"/>
                    <a:ext cx="2329888" cy="307777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l="-690" t="-1961" b="-1960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24" name="Right Arrow 23"/>
            <p:cNvSpPr/>
            <p:nvPr/>
          </p:nvSpPr>
          <p:spPr>
            <a:xfrm flipH="1">
              <a:off x="4050994" y="5197722"/>
              <a:ext cx="264140" cy="81930"/>
            </a:xfrm>
            <a:prstGeom prst="rightArrow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dk1"/>
                </a:solidFill>
              </a:endParaRP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173424" y="5344693"/>
            <a:ext cx="2119806" cy="853227"/>
            <a:chOff x="3024272" y="2504890"/>
            <a:chExt cx="2322699" cy="853227"/>
          </a:xfrm>
        </p:grpSpPr>
        <p:sp>
          <p:nvSpPr>
            <p:cNvPr id="28" name="Rectangle 27"/>
            <p:cNvSpPr/>
            <p:nvPr/>
          </p:nvSpPr>
          <p:spPr>
            <a:xfrm>
              <a:off x="3667156" y="2504890"/>
              <a:ext cx="358041" cy="270286"/>
            </a:xfrm>
            <a:prstGeom prst="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3024272" y="2901941"/>
              <a:ext cx="2322699" cy="456176"/>
              <a:chOff x="3024272" y="2901941"/>
              <a:chExt cx="2322699" cy="45617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3024272" y="3050340"/>
                    <a:ext cx="2322699" cy="307777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HK" sz="1400" dirty="0" smtClean="0">
                        <a:solidFill>
                          <a:srgbClr val="C00000"/>
                        </a:solidFill>
                      </a:rPr>
                      <a:t>Link capacity of edge </a:t>
                    </a:r>
                    <a14:m>
                      <m:oMath xmlns:m="http://schemas.openxmlformats.org/officeDocument/2006/math">
                        <m:d>
                          <m:dPr>
                            <m:begChr m:val="⟨"/>
                            <m:endChr m:val="⟩"/>
                            <m:ctrlPr>
                              <a:rPr lang="en-HK" sz="14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sz="1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sz="1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</m:oMath>
                    </a14:m>
                    <a:endParaRPr lang="en-US" sz="1400" dirty="0">
                      <a:solidFill>
                        <a:srgbClr val="C0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TextBox 2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24272" y="3050340"/>
                    <a:ext cx="2322699" cy="307777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 l="-865" t="-4000" b="-20000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1" name="Up Arrow 30"/>
              <p:cNvSpPr/>
              <p:nvPr/>
            </p:nvSpPr>
            <p:spPr>
              <a:xfrm>
                <a:off x="3780167" y="2901941"/>
                <a:ext cx="60956" cy="165491"/>
              </a:xfrm>
              <a:prstGeom prst="upArrow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152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Maximum Channel Delay in the Network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16</a:t>
            </a:fld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219200"/>
                <a:ext cx="8229600" cy="5137150"/>
              </a:xfrm>
            </p:spPr>
            <p:txBody>
              <a:bodyPr>
                <a:normAutofit fontScale="85000" lnSpcReduction="20000"/>
              </a:bodyPr>
              <a:lstStyle/>
              <a:p>
                <a:r>
                  <a:rPr lang="en-US" dirty="0" smtClean="0"/>
                  <a:t>Given channel </a:t>
                </a:r>
                <a:r>
                  <a:rPr lang="en-US" i="1" dirty="0" smtClean="0"/>
                  <a:t>m</a:t>
                </a:r>
                <a:r>
                  <a:rPr lang="en-US" dirty="0" smtClean="0"/>
                  <a:t> and its </a:t>
                </a:r>
                <a:r>
                  <a:rPr lang="en-US" dirty="0" err="1" smtClean="0"/>
                  <a:t>substream</a:t>
                </a:r>
                <a:r>
                  <a:rPr lang="en-US" dirty="0" smtClean="0"/>
                  <a:t> </a:t>
                </a:r>
                <a:r>
                  <a:rPr lang="en-US" i="1" dirty="0" smtClean="0"/>
                  <a:t>k</a:t>
                </a:r>
                <a:r>
                  <a:rPr lang="en-US" dirty="0" smtClean="0"/>
                  <a:t>, the </a:t>
                </a:r>
                <a:r>
                  <a:rPr lang="en-US" dirty="0"/>
                  <a:t>delay of </a:t>
                </a:r>
                <a:r>
                  <a:rPr lang="en-US" dirty="0" smtClean="0"/>
                  <a:t>node </a:t>
                </a:r>
                <a:r>
                  <a:rPr lang="en-US" i="1" dirty="0" smtClean="0"/>
                  <a:t>j</a:t>
                </a:r>
                <a:r>
                  <a:rPr lang="en-US" dirty="0" smtClean="0"/>
                  <a:t> from the source is </a:t>
                </a:r>
                <a:r>
                  <a:rPr lang="en-US" dirty="0"/>
                  <a:t>the sum </a:t>
                </a:r>
                <a:r>
                  <a:rPr lang="en-US" dirty="0" smtClean="0"/>
                  <a:t>of:</a:t>
                </a:r>
                <a:endParaRPr lang="en-US" dirty="0"/>
              </a:p>
              <a:p>
                <a:pPr lvl="1"/>
                <a:r>
                  <a:rPr lang="en-US" dirty="0"/>
                  <a:t>The delay of </a:t>
                </a:r>
                <a:r>
                  <a:rPr lang="en-US" dirty="0" smtClean="0"/>
                  <a:t>its parent node </a:t>
                </a:r>
                <a:r>
                  <a:rPr lang="en-US" i="1" dirty="0" smtClean="0"/>
                  <a:t>i</a:t>
                </a:r>
                <a:r>
                  <a:rPr lang="en-US" dirty="0" smtClean="0"/>
                  <a:t>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𝑚𝑘</m:t>
                            </m:r>
                          </m:e>
                        </m:d>
                      </m:sup>
                    </m:sSubSup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The </a:t>
                </a:r>
                <a:r>
                  <a:rPr lang="en-US" dirty="0"/>
                  <a:t>worst-case scheduling delay of its parent node: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Sch</m:t>
                        </m:r>
                      </m:sup>
                    </m:sSubSup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The propagation </a:t>
                </a:r>
                <a:r>
                  <a:rPr lang="en-US" dirty="0" smtClean="0"/>
                  <a:t>delay: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  <m:sup>
                        <m:r>
                          <m:rPr>
                            <m:sty m:val="p"/>
                          </m:rPr>
                          <a:rPr lang="en-US">
                            <a:latin typeface="Cambria Math" panose="02040503050406030204" pitchFamily="18" charset="0"/>
                          </a:rPr>
                          <m:t>Prp</m:t>
                        </m:r>
                      </m:sup>
                    </m:sSubSup>
                  </m:oMath>
                </a14:m>
                <a:endParaRPr lang="en-US" dirty="0"/>
              </a:p>
              <a:p>
                <a:pPr marL="27432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𝑚𝑘</m:t>
                              </m:r>
                            </m:e>
                          </m:d>
                        </m:sup>
                      </m:sSubSup>
                      <m:r>
                        <a:rPr lang="en-US" sz="2400" i="1">
                          <a:latin typeface="Cambria Math" panose="02040503050406030204" pitchFamily="18" charset="0"/>
                        </a:rPr>
                        <m:t>= 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  <m:r>
                                <a:rPr lang="en-HK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e>
                          </m:d>
                        </m:sup>
                      </m:sSubSup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a:rPr lang="en-HK" sz="2400">
                              <a:latin typeface="Cambria Math" panose="02040503050406030204" pitchFamily="18" charset="0"/>
                            </a:rPr>
                            <m:t>Sch</m:t>
                          </m:r>
                        </m:sup>
                      </m:sSubSup>
                      <m:r>
                        <a:rPr lang="en-US" sz="2400" i="1"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𝑑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𝑖𝑗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a:rPr lang="en-HK" sz="2400">
                              <a:latin typeface="Cambria Math" panose="02040503050406030204" pitchFamily="18" charset="0"/>
                            </a:rPr>
                            <m:t>Prp</m:t>
                          </m:r>
                        </m:sup>
                      </m:sSubSup>
                    </m:oMath>
                  </m:oMathPara>
                </a14:m>
                <a:endParaRPr lang="en-US" dirty="0" smtClean="0"/>
              </a:p>
              <a:p>
                <a:pPr marL="274320" lvl="1" indent="0">
                  <a:buNone/>
                </a:pPr>
                <a:endParaRPr lang="en-US" dirty="0" smtClean="0"/>
              </a:p>
              <a:p>
                <a:r>
                  <a:rPr lang="en-US" dirty="0" smtClean="0"/>
                  <a:t>The </a:t>
                </a:r>
                <a:r>
                  <a:rPr lang="en-US" dirty="0"/>
                  <a:t>delay </a:t>
                </a:r>
                <a:r>
                  <a:rPr lang="en-US" dirty="0" smtClean="0"/>
                  <a:t>of node </a:t>
                </a:r>
                <a:r>
                  <a:rPr lang="en-US" i="1" dirty="0" err="1" smtClean="0"/>
                  <a:t>i</a:t>
                </a:r>
                <a:r>
                  <a:rPr lang="en-US" dirty="0" smtClean="0"/>
                  <a:t> subscribing </a:t>
                </a:r>
                <a:r>
                  <a:rPr lang="en-US" dirty="0"/>
                  <a:t>to </a:t>
                </a:r>
                <a:r>
                  <a:rPr lang="en-US" dirty="0" smtClean="0"/>
                  <a:t>channel </a:t>
                </a:r>
                <a:r>
                  <a:rPr lang="en-US" i="1" dirty="0" smtClean="0"/>
                  <a:t>m</a:t>
                </a:r>
                <a:r>
                  <a:rPr lang="en-US" dirty="0" smtClean="0"/>
                  <a:t> is </a:t>
                </a:r>
                <a:r>
                  <a:rPr lang="en-US" dirty="0"/>
                  <a:t>the maximum delay of all </a:t>
                </a:r>
                <a:r>
                  <a:rPr lang="en-US" dirty="0" err="1" smtClean="0"/>
                  <a:t>substream</a:t>
                </a:r>
                <a:r>
                  <a:rPr lang="en-US" dirty="0" smtClean="0"/>
                  <a:t> trees of the channel:</a:t>
                </a:r>
                <a:endParaRPr lang="en-US" dirty="0"/>
              </a:p>
              <a:p>
                <a:pPr marL="27432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d>
                        </m:sup>
                      </m:sSub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lim>
                          </m:limLow>
                        </m:fName>
                        <m:e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𝑚𝑘</m:t>
                                  </m:r>
                                </m:e>
                              </m:d>
                            </m:sup>
                          </m:sSubSup>
                        </m:e>
                      </m:func>
                    </m:oMath>
                  </m:oMathPara>
                </a14:m>
                <a:endParaRPr lang="en-US" dirty="0" smtClean="0"/>
              </a:p>
              <a:p>
                <a:pPr marL="274320" lvl="1" indent="0">
                  <a:buNone/>
                </a:pPr>
                <a:endParaRPr lang="en-US" dirty="0" smtClean="0"/>
              </a:p>
              <a:p>
                <a:r>
                  <a:rPr lang="en-US" dirty="0"/>
                  <a:t>The </a:t>
                </a:r>
                <a:r>
                  <a:rPr lang="en-US" b="1" dirty="0" smtClean="0"/>
                  <a:t>channel delay </a:t>
                </a:r>
                <a:r>
                  <a:rPr lang="en-US" dirty="0" smtClean="0"/>
                  <a:t>of channel </a:t>
                </a:r>
                <a:r>
                  <a:rPr lang="en-US" i="1" dirty="0" smtClean="0"/>
                  <a:t>m</a:t>
                </a:r>
                <a:r>
                  <a:rPr lang="en-US" dirty="0" smtClean="0"/>
                  <a:t> is </a:t>
                </a:r>
                <a:r>
                  <a:rPr lang="en-US" dirty="0"/>
                  <a:t>the maximum delay of the nodes subscribing the channel</a:t>
                </a:r>
              </a:p>
              <a:p>
                <a:pPr marL="27432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p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</m:d>
                        </m:sup>
                      </m:sSup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lim>
                          </m:limLow>
                        </m:fName>
                        <m:e>
                          <m:sSubSup>
                            <m:sSub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𝐷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</m:d>
                            </m:sup>
                          </m:sSubSup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219200"/>
                <a:ext cx="8229600" cy="5137150"/>
              </a:xfrm>
              <a:blipFill rotWithShape="0">
                <a:blip r:embed="rId2"/>
                <a:stretch>
                  <a:fillRect l="-370" t="-21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461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Minimum-Delay Streaming with Server Collaboration (</a:t>
            </a:r>
            <a:r>
              <a:rPr lang="en-US" b="1" dirty="0"/>
              <a:t>MDSSC</a:t>
            </a:r>
            <a:r>
              <a:rPr lang="en-US" dirty="0"/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577124" y="1143000"/>
                <a:ext cx="7989752" cy="2585915"/>
              </a:xfrm>
            </p:spPr>
            <p:txBody>
              <a:bodyPr>
                <a:noAutofit/>
              </a:bodyPr>
              <a:lstStyle/>
              <a:p>
                <a:r>
                  <a:rPr lang="en-US" dirty="0" smtClean="0"/>
                  <a:t>Objective: minimize the maximum channel delay (also defined as the streaming diameter)</a:t>
                </a:r>
              </a:p>
              <a:p>
                <a:pPr marL="36576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i="1" smtClean="0">
                          <a:latin typeface="Cambria Math" panose="02040503050406030204" pitchFamily="18" charset="0"/>
                        </a:rPr>
                        <m:t>min</m:t>
                      </m:r>
                      <m:r>
                        <a:rPr lang="en-HK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HK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HK" b="0" i="1" smtClean="0">
                          <a:latin typeface="Cambria Math" panose="02040503050406030204" pitchFamily="18" charset="0"/>
                        </a:rPr>
                        <m:t>  =</m:t>
                      </m:r>
                      <m:func>
                        <m:funcPr>
                          <m:ctrlPr>
                            <a:rPr lang="en-HK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HK" b="0" i="0" smtClean="0">
                              <a:latin typeface="Cambria Math" panose="02040503050406030204" pitchFamily="18" charset="0"/>
                            </a:rPr>
                            <m:t>min</m:t>
                          </m:r>
                        </m:fName>
                        <m:e>
                          <m:func>
                            <m:funcPr>
                              <m:ctrlPr>
                                <a:rPr lang="en-HK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HK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HK" b="0" i="0" smtClean="0">
                                      <a:latin typeface="Cambria Math" panose="02040503050406030204" pitchFamily="18" charset="0"/>
                                    </a:rPr>
                                    <m:t>max</m:t>
                                  </m:r>
                                </m:e>
                                <m:lim>
                                  <m:r>
                                    <a:rPr lang="en-HK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HK" b="0" i="1" smtClean="0">
                                      <a:latin typeface="Cambria Math" panose="02040503050406030204" pitchFamily="18" charset="0"/>
                                    </a:rPr>
                                    <m:t>∈</m:t>
                                  </m:r>
                                  <m:r>
                                    <a:rPr lang="en-HK" b="1" i="0" smtClean="0">
                                      <a:latin typeface="Cambria Math" panose="02040503050406030204" pitchFamily="18" charset="0"/>
                                    </a:rPr>
                                    <m:t>𝐌</m:t>
                                  </m:r>
                                </m:lim>
                              </m:limLow>
                            </m:fName>
                            <m:e>
                              <m:sSup>
                                <m:sSupPr>
                                  <m:ctrlPr>
                                    <a:rPr lang="en-HK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HK" b="0" i="1" smtClean="0">
                                      <a:latin typeface="Cambria Math" panose="02040503050406030204" pitchFamily="18" charset="0"/>
                                    </a:rPr>
                                    <m:t>  </m:t>
                                  </m:r>
                                  <m:r>
                                    <a:rPr lang="en-HK" b="0" i="1" smtClean="0">
                                      <a:latin typeface="Cambria Math" panose="02040503050406030204" pitchFamily="18" charset="0"/>
                                    </a:rPr>
                                    <m:t>𝐷</m:t>
                                  </m:r>
                                </m:e>
                                <m:sup>
                                  <m:r>
                                    <a:rPr lang="en-HK" b="0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HK" b="0" i="1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  <m:r>
                                    <a:rPr lang="en-HK" b="0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p>
                              </m:sSup>
                            </m:e>
                          </m:func>
                        </m:e>
                      </m:func>
                    </m:oMath>
                  </m:oMathPara>
                </a14:m>
                <a:endParaRPr lang="en-US" dirty="0"/>
              </a:p>
              <a:p>
                <a:pPr marL="365760" lvl="1" indent="0">
                  <a:buNone/>
                </a:pPr>
                <a:endParaRPr lang="en-US" dirty="0" smtClean="0"/>
              </a:p>
              <a:p>
                <a:pPr marL="365760" lvl="1" indent="0">
                  <a:buNone/>
                </a:pPr>
                <a:r>
                  <a:rPr lang="en-US" dirty="0" smtClean="0"/>
                  <a:t>Subject </a:t>
                </a:r>
                <a:r>
                  <a:rPr lang="en-US" dirty="0"/>
                  <a:t>to</a:t>
                </a:r>
                <a:r>
                  <a:rPr lang="en-US" dirty="0" smtClean="0"/>
                  <a:t>:</a:t>
                </a:r>
              </a:p>
              <a:p>
                <a:pPr marL="365760" lvl="1" indent="0">
                  <a:buNone/>
                </a:pPr>
                <a:endParaRPr lang="en-US" dirty="0"/>
              </a:p>
              <a:p>
                <a:pPr marL="36576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577124" y="1143000"/>
                <a:ext cx="7989752" cy="2585915"/>
              </a:xfrm>
              <a:blipFill rotWithShape="0">
                <a:blip r:embed="rId3"/>
                <a:stretch>
                  <a:fillRect l="-687" t="-23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8" name="Group 57"/>
          <p:cNvGrpSpPr/>
          <p:nvPr/>
        </p:nvGrpSpPr>
        <p:grpSpPr>
          <a:xfrm>
            <a:off x="2784449" y="2019320"/>
            <a:ext cx="4293226" cy="1068671"/>
            <a:chOff x="2784449" y="2105045"/>
            <a:chExt cx="4293226" cy="1068671"/>
          </a:xfrm>
        </p:grpSpPr>
        <p:grpSp>
          <p:nvGrpSpPr>
            <p:cNvPr id="6" name="Group 5"/>
            <p:cNvGrpSpPr/>
            <p:nvPr/>
          </p:nvGrpSpPr>
          <p:grpSpPr>
            <a:xfrm>
              <a:off x="4572000" y="2105045"/>
              <a:ext cx="2505675" cy="875618"/>
              <a:chOff x="2692531" y="2482499"/>
              <a:chExt cx="2745501" cy="875618"/>
            </a:xfrm>
          </p:grpSpPr>
          <p:sp>
            <p:nvSpPr>
              <p:cNvPr id="7" name="Rectangle 6"/>
              <p:cNvSpPr/>
              <p:nvPr/>
            </p:nvSpPr>
            <p:spPr>
              <a:xfrm>
                <a:off x="3518455" y="2482499"/>
                <a:ext cx="889821" cy="381769"/>
              </a:xfrm>
              <a:prstGeom prst="rect">
                <a:avLst/>
              </a:prstGeom>
              <a:noFill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2692531" y="2901941"/>
                <a:ext cx="2745501" cy="456176"/>
                <a:chOff x="2692531" y="2901941"/>
                <a:chExt cx="2745501" cy="456176"/>
              </a:xfrm>
            </p:grpSpPr>
            <p:sp>
              <p:nvSpPr>
                <p:cNvPr id="9" name="TextBox 8"/>
                <p:cNvSpPr txBox="1"/>
                <p:nvPr/>
              </p:nvSpPr>
              <p:spPr>
                <a:xfrm>
                  <a:off x="2692531" y="3050340"/>
                  <a:ext cx="2745501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HK" sz="1400" dirty="0">
                      <a:solidFill>
                        <a:srgbClr val="C00000"/>
                      </a:solidFill>
                    </a:rPr>
                    <a:t>Channel delay of channel m</a:t>
                  </a:r>
                  <a:endParaRPr lang="en-US" sz="1400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10" name="Up Arrow 9"/>
                <p:cNvSpPr/>
                <p:nvPr/>
              </p:nvSpPr>
              <p:spPr>
                <a:xfrm>
                  <a:off x="3780167" y="2901941"/>
                  <a:ext cx="60956" cy="165491"/>
                </a:xfrm>
                <a:prstGeom prst="upArrow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1" name="Group 10"/>
            <p:cNvGrpSpPr/>
            <p:nvPr/>
          </p:nvGrpSpPr>
          <p:grpSpPr>
            <a:xfrm>
              <a:off x="2784449" y="2105045"/>
              <a:ext cx="1944394" cy="1068671"/>
              <a:chOff x="3024272" y="2504889"/>
              <a:chExt cx="2130498" cy="1068671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667156" y="2504889"/>
                <a:ext cx="358041" cy="359379"/>
              </a:xfrm>
              <a:prstGeom prst="rect">
                <a:avLst/>
              </a:prstGeom>
              <a:noFill/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" name="Group 12"/>
              <p:cNvGrpSpPr/>
              <p:nvPr/>
            </p:nvGrpSpPr>
            <p:grpSpPr>
              <a:xfrm>
                <a:off x="3024272" y="2901941"/>
                <a:ext cx="2130498" cy="671619"/>
                <a:chOff x="3024272" y="2901941"/>
                <a:chExt cx="2130498" cy="671619"/>
              </a:xfrm>
            </p:grpSpPr>
            <p:sp>
              <p:nvSpPr>
                <p:cNvPr id="14" name="TextBox 13"/>
                <p:cNvSpPr txBox="1"/>
                <p:nvPr/>
              </p:nvSpPr>
              <p:spPr>
                <a:xfrm>
                  <a:off x="3024272" y="3050340"/>
                  <a:ext cx="2130498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HK" sz="1400" dirty="0">
                      <a:solidFill>
                        <a:srgbClr val="C00000"/>
                      </a:solidFill>
                    </a:rPr>
                    <a:t>Streaming </a:t>
                  </a:r>
                  <a:r>
                    <a:rPr lang="en-HK" sz="1400" dirty="0" smtClean="0">
                      <a:solidFill>
                        <a:srgbClr val="C00000"/>
                      </a:solidFill>
                    </a:rPr>
                    <a:t>diameter</a:t>
                  </a:r>
                </a:p>
                <a:p>
                  <a:endParaRPr lang="en-US" sz="1400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15" name="Up Arrow 14"/>
                <p:cNvSpPr/>
                <p:nvPr/>
              </p:nvSpPr>
              <p:spPr>
                <a:xfrm>
                  <a:off x="3780167" y="2901941"/>
                  <a:ext cx="60956" cy="165491"/>
                </a:xfrm>
                <a:prstGeom prst="upArrow">
                  <a:avLst/>
                </a:prstGeom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00342263"/>
                  </p:ext>
                </p:extLst>
              </p:nvPr>
            </p:nvGraphicFramePr>
            <p:xfrm>
              <a:off x="457200" y="3166735"/>
              <a:ext cx="8839200" cy="3119765"/>
            </p:xfrm>
            <a:graphic>
              <a:graphicData uri="http://schemas.openxmlformats.org/drawingml/2006/table">
                <a:tbl>
                  <a:tblPr>
                    <a:tableStyleId>{9D7B26C5-4107-4FEC-AEDC-1716B250A1EF}</a:tableStyleId>
                  </a:tblPr>
                  <a:tblGrid>
                    <a:gridCol w="4191000"/>
                    <a:gridCol w="4648200"/>
                  </a:tblGrid>
                  <a:tr h="679947">
                    <a:tc>
                      <a:txBody>
                        <a:bodyPr/>
                        <a:lstStyle/>
                        <a:p>
                          <a:pPr marL="342900" marR="0" lvl="1" indent="-3429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Link</a:t>
                          </a:r>
                          <a:r>
                            <a:rPr kumimoji="0" lang="en-US" sz="1600" kern="1200" baseline="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bandwidth constraint</a:t>
                          </a: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: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r>
                                  <a:rPr kumimoji="0" lang="en-HK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0</m:t>
                                </m:r>
                                <m:r>
                                  <a:rPr kumimoji="0" lang="en-US" sz="1400" b="0" i="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≤</m:t>
                                </m:r>
                                <m:sSub>
                                  <m:sSubPr>
                                    <m:ctrlPr>
                                      <a:rPr kumimoji="0" lang="en-HK" sz="1400" i="1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𝑡</m:t>
                                    </m:r>
                                  </m:e>
                                  <m:sub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𝑖𝑗</m:t>
                                    </m:r>
                                  </m:sub>
                                </m:sSub>
                                <m:r>
                                  <a:rPr kumimoji="0" lang="en-HK" sz="1400" kern="120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≤</m:t>
                                </m:r>
                                <m:func>
                                  <m:funcPr>
                                    <m:ctrlPr>
                                      <a:rPr kumimoji="0" lang="en-HK" sz="1400" i="1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min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kumimoji="0" lang="en-HK" sz="1400" i="1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kumimoji="0" lang="en-HK" sz="1400" i="1" kern="1200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kumimoji="0" lang="en-HK" sz="1400" kern="1200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𝑏</m:t>
                                            </m:r>
                                          </m:e>
                                          <m:sub>
                                            <m:r>
                                              <a:rPr kumimoji="0" lang="en-HK" sz="1400" kern="1200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𝑖𝑗</m:t>
                                            </m:r>
                                            <m:r>
                                              <a:rPr kumimoji="0" lang="en-US" sz="1400" b="0" i="1" kern="1200" smtClean="0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 </m:t>
                                            </m:r>
                                          </m:sub>
                                        </m:sSub>
                                        <m:r>
                                          <a:rPr kumimoji="0" lang="en-HK" sz="1400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, </m:t>
                                        </m:r>
                                        <m:sSub>
                                          <m:sSubPr>
                                            <m:ctrlPr>
                                              <a:rPr kumimoji="0" lang="en-HK" sz="1400" i="1" kern="1200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kumimoji="0" lang="en-HK" sz="1400" kern="1200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𝑈</m:t>
                                            </m:r>
                                          </m:e>
                                          <m:sub>
                                            <m:r>
                                              <a:rPr kumimoji="0" lang="en-HK" sz="1400" kern="1200">
                                                <a:solidFill>
                                                  <a:schemeClr val="tx2"/>
                                                </a:solidFill>
                                                <a:latin typeface="Cambria Math" panose="02040503050406030204" pitchFamily="18" charset="0"/>
                                                <a:ea typeface="+mn-ea"/>
                                                <a:cs typeface="+mn-cs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  <m:r>
                                  <a:rPr kumimoji="0" lang="en-US" sz="1400" kern="120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 ∀</m:t>
                                </m:r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kumimoji="0" lang="en-US" sz="1400" i="1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kumimoji="0" lang="en-HK" sz="1400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𝑖</m:t>
                                    </m:r>
                                    <m:r>
                                      <a:rPr kumimoji="0" lang="en-HK" sz="1400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, </m:t>
                                    </m:r>
                                    <m:r>
                                      <a:rPr kumimoji="0" lang="en-HK" sz="1400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a:rPr kumimoji="0" lang="en-HK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∈</m:t>
                                </m:r>
                                <m:r>
                                  <a:rPr kumimoji="0" lang="en-HK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𝐄</m:t>
                                </m:r>
                              </m:oMath>
                            </m:oMathPara>
                          </a14:m>
                          <a:endParaRPr kumimoji="0" lang="en-US" sz="1400" kern="1200" dirty="0" smtClean="0">
                            <a:solidFill>
                              <a:schemeClr val="tx2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754308">
                    <a:tc>
                      <a:txBody>
                        <a:bodyPr/>
                        <a:lstStyle/>
                        <a:p>
                          <a:pPr marL="342900" marR="0" lvl="1" indent="-3429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Uploading capacity constraint: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nary>
                                  <m:naryPr>
                                    <m:chr m:val="∑"/>
                                    <m:supHide m:val="on"/>
                                    <m:ctrlPr>
                                      <a:rPr kumimoji="0" lang="en-HK" sz="1400" i="1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naryPr>
                                  <m:sub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𝑗</m:t>
                                    </m:r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∈</m:t>
                                    </m:r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𝐶</m:t>
                                    </m:r>
                                    <m:d>
                                      <m:dPr>
                                        <m:ctrlPr>
                                          <a:rPr kumimoji="0" lang="en-HK" sz="1400" i="1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kumimoji="0" lang="en-HK" sz="1400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𝑖</m:t>
                                        </m:r>
                                      </m:e>
                                    </m:d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kumimoji="0" lang="en-HK" sz="1400" i="1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HK" sz="1400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kumimoji="0" lang="en-HK" sz="1400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𝑖𝑗</m:t>
                                        </m:r>
                                      </m:sub>
                                    </m:sSub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≤</m:t>
                                    </m:r>
                                    <m:sSub>
                                      <m:sSubPr>
                                        <m:ctrlPr>
                                          <a:rPr kumimoji="0" lang="en-HK" sz="1400" i="1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kumimoji="0" lang="en-HK" sz="1400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𝑈</m:t>
                                        </m:r>
                                      </m:e>
                                      <m:sub>
                                        <m:r>
                                          <a:rPr kumimoji="0" lang="en-HK" sz="1400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  <m:r>
                                      <a:rPr kumimoji="0" lang="en-HK" sz="1400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  ,</m:t>
                                    </m:r>
                                  </m:e>
                                </m:nary>
                                <m:r>
                                  <a:rPr kumimoji="0" lang="en-US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∀</m:t>
                                </m:r>
                                <m:d>
                                  <m:dPr>
                                    <m:begChr m:val="⟨"/>
                                    <m:endChr m:val="⟩"/>
                                    <m:ctrlPr>
                                      <a:rPr kumimoji="0" lang="en-US" sz="1400" i="1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dPr>
                                  <m:e>
                                    <m:r>
                                      <a:rPr kumimoji="0" lang="en-HK" sz="1400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𝑖</m:t>
                                    </m:r>
                                    <m:r>
                                      <a:rPr kumimoji="0" lang="en-HK" sz="1400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, </m:t>
                                    </m:r>
                                    <m:r>
                                      <a:rPr kumimoji="0" lang="en-HK" sz="1400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a:rPr kumimoji="0" lang="en-HK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∈</m:t>
                                </m:r>
                                <m:r>
                                  <a:rPr kumimoji="0" lang="en-HK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𝐄</m:t>
                                </m:r>
                              </m:oMath>
                            </m:oMathPara>
                          </a14:m>
                          <a:endParaRPr kumimoji="0" lang="en-US" sz="1400" kern="1200" dirty="0" smtClean="0">
                            <a:solidFill>
                              <a:schemeClr val="tx2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706192">
                    <a:tc>
                      <a:txBody>
                        <a:bodyPr/>
                        <a:lstStyle/>
                        <a:p>
                          <a:pPr marL="342900" marR="0" lvl="1" indent="-3429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Each</a:t>
                          </a:r>
                          <a:r>
                            <a:rPr kumimoji="0" lang="en-US" sz="1600" kern="1200" baseline="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node should receive all the </a:t>
                          </a:r>
                          <a:r>
                            <a:rPr kumimoji="0" lang="en-US" sz="1600" kern="1200" dirty="0" err="1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substreams</a:t>
                          </a: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of the channels that</a:t>
                          </a:r>
                          <a:r>
                            <a:rPr kumimoji="0" lang="en-US" sz="1600" kern="1200" baseline="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it subscribes to:</a:t>
                          </a:r>
                          <a:endParaRPr kumimoji="0" lang="en-US" sz="1600" kern="1200" dirty="0" smtClean="0">
                            <a:solidFill>
                              <a:schemeClr val="tx2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kumimoji="0" lang="en-HK" sz="1400" i="1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SupPr>
                                  <m:e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(</m:t>
                                    </m:r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𝑚𝑘</m:t>
                                    </m:r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)</m:t>
                                    </m:r>
                                  </m:sup>
                                </m:sSubSup>
                                <m:r>
                                  <a:rPr kumimoji="0" lang="en-HK" sz="1400" kern="120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=1</m:t>
                                </m:r>
                                <m:r>
                                  <m:rPr>
                                    <m:nor/>
                                  </m:rPr>
                                  <a:rPr kumimoji="0" lang="en-HK" sz="1400" kern="1200" smtClean="0">
                                    <a:solidFill>
                                      <a:schemeClr val="tx2"/>
                                    </a:solidFill>
                                    <a:latin typeface="+mn-lt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m:rPr>
                                    <m:nor/>
                                  </m:rPr>
                                  <a:rPr kumimoji="0" lang="en-US" sz="1400" kern="1200" dirty="0">
                                    <a:solidFill>
                                      <a:schemeClr val="tx2"/>
                                    </a:solidFill>
                                    <a:latin typeface="+mn-lt"/>
                                    <a:ea typeface="+mn-ea"/>
                                    <a:cs typeface="+mn-cs"/>
                                  </a:rPr>
                                  <m:t> </m:t>
                                </m:r>
                                <m:r>
                                  <a:rPr kumimoji="0" lang="en-HK" sz="1400" kern="1200" dirty="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∀</m:t>
                                </m:r>
                                <m:r>
                                  <a:rPr kumimoji="0" lang="en-HK" sz="1400" kern="120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𝑘</m:t>
                                </m:r>
                                <m:r>
                                  <a:rPr kumimoji="0" lang="en-HK" sz="1400" kern="120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∈</m:t>
                                </m:r>
                                <m:sSup>
                                  <m:sSupPr>
                                    <m:ctrlPr>
                                      <a:rPr kumimoji="0" lang="en-HK" sz="1400" i="1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kumimoji="0" lang="en-HK" sz="1400" kern="120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𝐊</m:t>
                                    </m:r>
                                  </m:e>
                                  <m:sup>
                                    <m:d>
                                      <m:dPr>
                                        <m:ctrlPr>
                                          <a:rPr kumimoji="0" lang="en-HK" sz="1400" i="1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kumimoji="0" lang="en-HK" sz="1400" kern="1200">
                                            <a:solidFill>
                                              <a:schemeClr val="tx2"/>
                                            </a:solidFill>
                                            <a:latin typeface="Cambria Math" panose="02040503050406030204" pitchFamily="18" charset="0"/>
                                            <a:ea typeface="+mn-ea"/>
                                            <a:cs typeface="+mn-cs"/>
                                          </a:rPr>
                                          <m:t>𝒎</m:t>
                                        </m:r>
                                      </m:e>
                                    </m:d>
                                  </m:sup>
                                </m:sSup>
                                <m:r>
                                  <a:rPr kumimoji="0" lang="en-US" sz="1400" kern="120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 ∀</m:t>
                                </m:r>
                                <m:r>
                                  <m:rPr>
                                    <m:sty m:val="p"/>
                                  </m:rPr>
                                  <a:rPr kumimoji="0" lang="en-US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m</m:t>
                                </m:r>
                                <m:r>
                                  <a:rPr kumimoji="0" lang="en-US" sz="1400" kern="120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∈</m:t>
                                </m:r>
                                <m:r>
                                  <a:rPr kumimoji="0" lang="en-US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𝐌</m:t>
                                </m:r>
                                <m:r>
                                  <a:rPr kumimoji="0" lang="en-HK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</m:t>
                                </m:r>
                                <m:r>
                                  <a:rPr kumimoji="0" lang="en-US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∀</m:t>
                                </m:r>
                                <m:r>
                                  <a:rPr kumimoji="0" lang="en-US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𝑖</m:t>
                                </m:r>
                                <m:r>
                                  <a:rPr kumimoji="0" lang="en-US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∈</m:t>
                                </m:r>
                                <m:r>
                                  <a:rPr kumimoji="0" lang="en-US" sz="140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𝐏</m:t>
                                </m:r>
                              </m:oMath>
                            </m:oMathPara>
                          </a14:m>
                          <a:endParaRPr kumimoji="0" lang="en-US" sz="1400" kern="1200" dirty="0" smtClean="0">
                            <a:solidFill>
                              <a:schemeClr val="tx2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  <a:tr h="979318">
                    <a:tc>
                      <a:txBody>
                        <a:bodyPr/>
                        <a:lstStyle/>
                        <a:p>
                          <a:pPr marL="342900" marR="0" lvl="1" indent="-3429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For continuity and stability,</a:t>
                          </a:r>
                          <a:r>
                            <a:rPr kumimoji="0" lang="en-US" sz="1600" kern="1200" baseline="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t</a:t>
                          </a: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he</a:t>
                          </a:r>
                          <a:r>
                            <a:rPr kumimoji="0" lang="en-US" sz="1600" kern="1200" baseline="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inter-arrival time of packets cannot exceed the worst-case scheduling delay</a:t>
                          </a:r>
                          <a:endParaRPr kumimoji="0" lang="en-US" sz="1600" kern="1200" dirty="0" smtClean="0">
                            <a:solidFill>
                              <a:schemeClr val="tx2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1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kumimoji="0" lang="en-US" sz="1400" i="1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kumimoji="0" lang="en-US" sz="1400" b="0" i="1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𝐿</m:t>
                                    </m:r>
                                  </m:num>
                                  <m:den>
                                    <m:r>
                                      <a:rPr kumimoji="0" lang="en-US" sz="1400" b="0" i="1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𝜏</m:t>
                                    </m:r>
                                  </m:den>
                                </m:f>
                                <m:r>
                                  <a:rPr kumimoji="0" lang="en-US" sz="1400" b="0" i="1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  ≥</m:t>
                                </m:r>
                                <m:sSubSup>
                                  <m:sSubSupPr>
                                    <m:ctrlPr>
                                      <a:rPr kumimoji="0" lang="en-US" sz="1400" b="0" i="1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</m:ctrlPr>
                                  </m:sSubSupPr>
                                  <m:e>
                                    <m:r>
                                      <a:rPr kumimoji="0" lang="en-US" sz="1400" b="0" i="1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kumimoji="0" lang="en-US" sz="1400" b="0" i="1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𝑖</m:t>
                                    </m:r>
                                  </m:sub>
                                  <m:sup>
                                    <m:r>
                                      <m:rPr>
                                        <m:sty m:val="p"/>
                                      </m:rPr>
                                      <a:rPr kumimoji="0" lang="en-US" sz="1400" b="0" i="0" kern="1200" smtClean="0">
                                        <a:solidFill>
                                          <a:schemeClr val="tx2"/>
                                        </a:solidFill>
                                        <a:latin typeface="Cambria Math" panose="02040503050406030204" pitchFamily="18" charset="0"/>
                                        <a:ea typeface="+mn-ea"/>
                                        <a:cs typeface="+mn-cs"/>
                                      </a:rPr>
                                      <m:t>Sch</m:t>
                                    </m:r>
                                  </m:sup>
                                </m:sSubSup>
                                <m:r>
                                  <a:rPr kumimoji="0" lang="en-US" sz="1400" b="0" i="1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, ∀</m:t>
                                </m:r>
                                <m:r>
                                  <a:rPr kumimoji="0" lang="en-US" sz="1400" b="0" i="1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𝑖</m:t>
                                </m:r>
                                <m:r>
                                  <a:rPr kumimoji="0" lang="en-US" sz="1400" b="0" i="1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∈</m:t>
                                </m:r>
                                <m:r>
                                  <a:rPr kumimoji="0" lang="en-US" sz="1400" b="1" i="0" kern="1200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  <a:ea typeface="+mn-ea"/>
                                    <a:cs typeface="+mn-cs"/>
                                  </a:rPr>
                                  <m:t>𝐕</m:t>
                                </m:r>
                              </m:oMath>
                            </m:oMathPara>
                          </a14:m>
                          <a:endParaRPr kumimoji="0" lang="en-US" sz="1400" b="1" i="0" kern="1200" dirty="0" smtClean="0">
                            <a:solidFill>
                              <a:schemeClr val="tx2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xmlns="" val="200342263"/>
                  </p:ext>
                </p:extLst>
              </p:nvPr>
            </p:nvGraphicFramePr>
            <p:xfrm>
              <a:off x="457200" y="3166735"/>
              <a:ext cx="8839200" cy="3119765"/>
            </p:xfrm>
            <a:graphic>
              <a:graphicData uri="http://schemas.openxmlformats.org/drawingml/2006/table">
                <a:tbl>
                  <a:tblPr>
                    <a:tableStyleId>{9D7B26C5-4107-4FEC-AEDC-1716B250A1EF}</a:tableStyleId>
                  </a:tblPr>
                  <a:tblGrid>
                    <a:gridCol w="4191000"/>
                    <a:gridCol w="4648200"/>
                  </a:tblGrid>
                  <a:tr h="679947">
                    <a:tc>
                      <a:txBody>
                        <a:bodyPr/>
                        <a:lstStyle/>
                        <a:p>
                          <a:pPr marL="342900" marR="0" lvl="1" indent="-3429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Link</a:t>
                          </a:r>
                          <a:r>
                            <a:rPr kumimoji="0" lang="en-US" sz="1600" kern="1200" baseline="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bandwidth constraint</a:t>
                          </a: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: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4"/>
                          <a:stretch>
                            <a:fillRect l="-90289" r="-262" b="-358036"/>
                          </a:stretch>
                        </a:blipFill>
                      </a:tcPr>
                    </a:tc>
                  </a:tr>
                  <a:tr h="754308">
                    <a:tc>
                      <a:txBody>
                        <a:bodyPr/>
                        <a:lstStyle/>
                        <a:p>
                          <a:pPr marL="342900" marR="0" lvl="1" indent="-3429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Uploading capacity constraint: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4"/>
                          <a:stretch>
                            <a:fillRect l="-90289" t="-90323" r="-262" b="-223387"/>
                          </a:stretch>
                        </a:blipFill>
                      </a:tcPr>
                    </a:tc>
                  </a:tr>
                  <a:tr h="706192">
                    <a:tc>
                      <a:txBody>
                        <a:bodyPr/>
                        <a:lstStyle/>
                        <a:p>
                          <a:pPr marL="342900" marR="0" lvl="1" indent="-3429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Each</a:t>
                          </a:r>
                          <a:r>
                            <a:rPr kumimoji="0" lang="en-US" sz="1600" kern="1200" baseline="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node should receive all the </a:t>
                          </a:r>
                          <a:r>
                            <a:rPr kumimoji="0" lang="en-US" sz="1600" kern="1200" dirty="0" err="1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substreams</a:t>
                          </a: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of the channels that</a:t>
                          </a:r>
                          <a:r>
                            <a:rPr kumimoji="0" lang="en-US" sz="1600" kern="1200" baseline="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it subscribes to:</a:t>
                          </a:r>
                          <a:endParaRPr kumimoji="0" lang="en-US" sz="1600" kern="1200" dirty="0" smtClean="0">
                            <a:solidFill>
                              <a:schemeClr val="tx2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4"/>
                          <a:stretch>
                            <a:fillRect l="-90289" t="-203448" r="-262" b="-138793"/>
                          </a:stretch>
                        </a:blipFill>
                      </a:tcPr>
                    </a:tc>
                  </a:tr>
                  <a:tr h="979318">
                    <a:tc>
                      <a:txBody>
                        <a:bodyPr/>
                        <a:lstStyle/>
                        <a:p>
                          <a:pPr marL="342900" marR="0" lvl="1" indent="-34290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For continuity and stability,</a:t>
                          </a:r>
                          <a:r>
                            <a:rPr kumimoji="0" lang="en-US" sz="1600" kern="1200" baseline="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t</a:t>
                          </a:r>
                          <a:r>
                            <a:rPr kumimoji="0" lang="en-US" sz="1600" kern="120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he</a:t>
                          </a:r>
                          <a:r>
                            <a:rPr kumimoji="0" lang="en-US" sz="1600" kern="1200" baseline="0" dirty="0" smtClean="0">
                              <a:solidFill>
                                <a:schemeClr val="tx2"/>
                              </a:solidFill>
                              <a:latin typeface="+mn-lt"/>
                              <a:ea typeface="+mn-ea"/>
                              <a:cs typeface="+mn-cs"/>
                            </a:rPr>
                            <a:t> inter-arrival time of packets cannot exceed the worst-case scheduling delay</a:t>
                          </a:r>
                          <a:endParaRPr kumimoji="0" lang="en-US" sz="1600" kern="1200" dirty="0" smtClean="0">
                            <a:solidFill>
                              <a:schemeClr val="tx2"/>
                            </a:solidFill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 rotWithShape="0">
                          <a:blip r:embed="rId4"/>
                          <a:stretch>
                            <a:fillRect l="-90289" t="-218634" r="-262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37" name="Group 36"/>
          <p:cNvGrpSpPr/>
          <p:nvPr/>
        </p:nvGrpSpPr>
        <p:grpSpPr>
          <a:xfrm>
            <a:off x="4404749" y="4791074"/>
            <a:ext cx="5153024" cy="811845"/>
            <a:chOff x="2577884" y="2614889"/>
            <a:chExt cx="5646236" cy="811845"/>
          </a:xfrm>
        </p:grpSpPr>
        <p:sp>
          <p:nvSpPr>
            <p:cNvPr id="38" name="Rectangle 37"/>
            <p:cNvSpPr/>
            <p:nvPr/>
          </p:nvSpPr>
          <p:spPr>
            <a:xfrm>
              <a:off x="3752627" y="2614889"/>
              <a:ext cx="549047" cy="339773"/>
            </a:xfrm>
            <a:prstGeom prst="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2577884" y="2982898"/>
              <a:ext cx="5646236" cy="443836"/>
              <a:chOff x="2577884" y="2982898"/>
              <a:chExt cx="5646236" cy="44383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2577884" y="3104466"/>
                    <a:ext cx="5646236" cy="32226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HK" sz="1400" dirty="0" smtClean="0">
                        <a:solidFill>
                          <a:srgbClr val="C00000"/>
                        </a:solidFill>
                      </a:rPr>
                      <a:t>An indicator variable indicates whether node </a:t>
                    </a:r>
                    <a14:m>
                      <m:oMath xmlns:m="http://schemas.openxmlformats.org/officeDocument/2006/math">
                        <m:r>
                          <a:rPr lang="en-US" sz="1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oMath>
                    </a14:m>
                    <a:r>
                      <a:rPr lang="en-US" sz="1400" dirty="0" smtClean="0">
                        <a:solidFill>
                          <a:srgbClr val="C00000"/>
                        </a:solidFill>
                      </a:rPr>
                      <a:t> is in tree </a:t>
                    </a:r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n-US" sz="1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p>
                            <m:d>
                              <m:dPr>
                                <m:ctrlPr>
                                  <a:rPr lang="en-US" sz="1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1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𝑚𝑘</m:t>
                                </m:r>
                              </m:e>
                            </m:d>
                          </m:sup>
                        </m:sSup>
                      </m:oMath>
                    </a14:m>
                    <a:endParaRPr lang="en-US" sz="1400" dirty="0">
                      <a:solidFill>
                        <a:srgbClr val="C0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0" name="TextBox 3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77884" y="3104466"/>
                    <a:ext cx="5646236" cy="322268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l="-355" b="-18868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1" name="Up Arrow 40"/>
              <p:cNvSpPr/>
              <p:nvPr/>
            </p:nvSpPr>
            <p:spPr>
              <a:xfrm>
                <a:off x="3992670" y="2982898"/>
                <a:ext cx="109586" cy="132054"/>
              </a:xfrm>
              <a:prstGeom prst="upArrow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0" name="Group 59"/>
          <p:cNvGrpSpPr/>
          <p:nvPr/>
        </p:nvGrpSpPr>
        <p:grpSpPr>
          <a:xfrm>
            <a:off x="5117918" y="5851176"/>
            <a:ext cx="2703724" cy="567582"/>
            <a:chOff x="2839508" y="2577433"/>
            <a:chExt cx="2962506" cy="567582"/>
          </a:xfrm>
        </p:grpSpPr>
        <p:sp>
          <p:nvSpPr>
            <p:cNvPr id="61" name="Rectangle 60"/>
            <p:cNvSpPr/>
            <p:nvPr/>
          </p:nvSpPr>
          <p:spPr>
            <a:xfrm>
              <a:off x="4103451" y="2577433"/>
              <a:ext cx="217311" cy="184493"/>
            </a:xfrm>
            <a:prstGeom prst="rect">
              <a:avLst/>
            </a:prstGeom>
            <a:noFill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2839508" y="2789886"/>
              <a:ext cx="2962506" cy="355129"/>
              <a:chOff x="2839508" y="2789886"/>
              <a:chExt cx="2962506" cy="355129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2839508" y="2837238"/>
                <a:ext cx="296250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solidFill>
                      <a:srgbClr val="C00000"/>
                    </a:solidFill>
                  </a:rPr>
                  <a:t>Streaming rate of each </a:t>
                </a:r>
                <a:r>
                  <a:rPr lang="en-US" sz="1400" dirty="0" err="1" smtClean="0">
                    <a:solidFill>
                      <a:srgbClr val="C00000"/>
                    </a:solidFill>
                  </a:rPr>
                  <a:t>substream</a:t>
                </a:r>
                <a:endParaRPr lang="en-US" sz="1400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64" name="Up Arrow 63"/>
              <p:cNvSpPr/>
              <p:nvPr/>
            </p:nvSpPr>
            <p:spPr>
              <a:xfrm>
                <a:off x="4178483" y="2789886"/>
                <a:ext cx="50095" cy="108571"/>
              </a:xfrm>
              <a:prstGeom prst="upArrow">
                <a:avLst/>
              </a:prstGeom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2854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MDSSC is </a:t>
            </a:r>
            <a:r>
              <a:rPr lang="en-US" dirty="0" smtClean="0"/>
              <a:t>NP-hard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1" y="1219199"/>
            <a:ext cx="8377518" cy="531607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The Travelling Salesman Problem (TSP) is reducible to MDSSC problem in polynomial time</a:t>
            </a:r>
          </a:p>
          <a:p>
            <a:pPr lvl="1"/>
            <a:r>
              <a:rPr lang="en-US" dirty="0" smtClean="0"/>
              <a:t>TSP is a well-known NP-hard problem</a:t>
            </a:r>
          </a:p>
          <a:p>
            <a:endParaRPr lang="en-US" dirty="0"/>
          </a:p>
          <a:p>
            <a:r>
              <a:rPr lang="en-US" dirty="0" smtClean="0"/>
              <a:t>Considering:</a:t>
            </a:r>
          </a:p>
          <a:p>
            <a:pPr lvl="1"/>
            <a:r>
              <a:rPr lang="en-US" dirty="0" smtClean="0"/>
              <a:t>Only one source</a:t>
            </a:r>
          </a:p>
          <a:p>
            <a:pPr lvl="1"/>
            <a:r>
              <a:rPr lang="en-US" dirty="0" smtClean="0"/>
              <a:t>Only one channel with 1 unit streaming rate</a:t>
            </a:r>
          </a:p>
          <a:p>
            <a:pPr lvl="1"/>
            <a:r>
              <a:rPr lang="en-US" dirty="0" smtClean="0"/>
              <a:t>The uploading capacity of each node is 1 unit and the </a:t>
            </a:r>
            <a:r>
              <a:rPr lang="en-US" dirty="0"/>
              <a:t>bandwidth capacity of each link is 1 </a:t>
            </a:r>
            <a:r>
              <a:rPr lang="en-US" dirty="0" smtClean="0"/>
              <a:t>unit</a:t>
            </a:r>
          </a:p>
          <a:p>
            <a:pPr lvl="1"/>
            <a:r>
              <a:rPr lang="en-US" dirty="0"/>
              <a:t>Add </a:t>
            </a:r>
            <a:r>
              <a:rPr lang="en-US" dirty="0" smtClean="0"/>
              <a:t>a node with zero uploading </a:t>
            </a:r>
            <a:r>
              <a:rPr lang="en-US" dirty="0"/>
              <a:t>capacity </a:t>
            </a:r>
            <a:r>
              <a:rPr lang="en-US" dirty="0" smtClean="0"/>
              <a:t>and edges from all nodes to it. </a:t>
            </a:r>
          </a:p>
          <a:p>
            <a:pPr lvl="1"/>
            <a:r>
              <a:rPr lang="en-US" dirty="0" smtClean="0"/>
              <a:t>The TSP instance is thus reduced to a MDSSC instance</a:t>
            </a:r>
          </a:p>
          <a:p>
            <a:pPr lvl="1"/>
            <a:r>
              <a:rPr lang="en-US" dirty="0" smtClean="0"/>
              <a:t>The delay at the last node is the maximum delay of the network. Such delay is minimum if and only if the </a:t>
            </a:r>
            <a:r>
              <a:rPr lang="en-US" dirty="0"/>
              <a:t>delay in the Hamiltonian cycle is minimum.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183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FAB73BC-B049-4115-A692-8D63A059BFB8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  <a:p>
            <a:r>
              <a:rPr lang="en-US" dirty="0"/>
              <a:t>Problem </a:t>
            </a:r>
            <a:r>
              <a:rPr lang="en-US" dirty="0" smtClean="0"/>
              <a:t>Formulation</a:t>
            </a:r>
          </a:p>
          <a:p>
            <a:r>
              <a:rPr lang="en-US" b="1" dirty="0">
                <a:solidFill>
                  <a:srgbClr val="FF0000"/>
                </a:solidFill>
              </a:rPr>
              <a:t>COMMOS: A heuristic for collaborative multi-source multi-channel overlay </a:t>
            </a:r>
            <a:r>
              <a:rPr lang="en-US" b="1" dirty="0" smtClean="0">
                <a:solidFill>
                  <a:srgbClr val="FF0000"/>
                </a:solidFill>
              </a:rPr>
              <a:t>streaming</a:t>
            </a:r>
          </a:p>
          <a:p>
            <a:r>
              <a:rPr lang="en-US" dirty="0" smtClean="0"/>
              <a:t>Simulation Results</a:t>
            </a:r>
          </a:p>
          <a:p>
            <a:r>
              <a:rPr lang="en-US" dirty="0" smtClean="0"/>
              <a:t>Q &amp; 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987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 smtClean="0"/>
              <a:t>Problem Formulation</a:t>
            </a:r>
          </a:p>
          <a:p>
            <a:r>
              <a:rPr lang="en-US" dirty="0" smtClean="0"/>
              <a:t>COMMOS: A heuristic for </a:t>
            </a:r>
            <a:r>
              <a:rPr lang="en-US" dirty="0" smtClean="0">
                <a:solidFill>
                  <a:srgbClr val="FF0000"/>
                </a:solidFill>
              </a:rPr>
              <a:t>co</a:t>
            </a:r>
            <a:r>
              <a:rPr lang="en-US" dirty="0" smtClean="0"/>
              <a:t>llaborative 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ulti-source </a:t>
            </a:r>
            <a:r>
              <a:rPr lang="en-US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ulti-channel 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verlay 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/>
              <a:t>treaming </a:t>
            </a:r>
          </a:p>
          <a:p>
            <a:r>
              <a:rPr lang="en-US" dirty="0" smtClean="0"/>
              <a:t>Simulation Results</a:t>
            </a:r>
          </a:p>
          <a:p>
            <a:r>
              <a:rPr lang="en-US" dirty="0" smtClean="0"/>
              <a:t>Q &amp; 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785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COMMOS 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13715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Initialization </a:t>
            </a:r>
          </a:p>
          <a:p>
            <a:pPr lvl="1"/>
            <a:r>
              <a:rPr lang="en-US" dirty="0"/>
              <a:t>Each delivery tree is initialized </a:t>
            </a:r>
            <a:r>
              <a:rPr lang="en-US" dirty="0" smtClean="0"/>
              <a:t>to contain </a:t>
            </a:r>
            <a:r>
              <a:rPr lang="en-US" dirty="0"/>
              <a:t>only the </a:t>
            </a:r>
            <a:r>
              <a:rPr lang="en-US" dirty="0" smtClean="0"/>
              <a:t>source</a:t>
            </a:r>
          </a:p>
          <a:p>
            <a:pPr lvl="1"/>
            <a:r>
              <a:rPr lang="en-US" dirty="0" smtClean="0"/>
              <a:t>The streaming diameter is initialized as </a:t>
            </a:r>
            <a:r>
              <a:rPr lang="en-US" dirty="0" smtClean="0"/>
              <a:t>zero</a:t>
            </a:r>
          </a:p>
          <a:p>
            <a:pPr lvl="1"/>
            <a:endParaRPr lang="en-US" dirty="0"/>
          </a:p>
          <a:p>
            <a:r>
              <a:rPr lang="en-US" dirty="0" smtClean="0"/>
              <a:t>Add </a:t>
            </a:r>
            <a:r>
              <a:rPr lang="en-US" dirty="0"/>
              <a:t>one server into one delivery tree in a way that such connection </a:t>
            </a:r>
            <a:r>
              <a:rPr lang="en-US" dirty="0" smtClean="0"/>
              <a:t>greedily minimizes the diameter increment </a:t>
            </a:r>
            <a:r>
              <a:rPr lang="en-US" dirty="0"/>
              <a:t>of the </a:t>
            </a:r>
            <a:r>
              <a:rPr lang="en-US" dirty="0" smtClean="0"/>
              <a:t>overlay</a:t>
            </a:r>
            <a:endParaRPr lang="en-US" dirty="0"/>
          </a:p>
          <a:p>
            <a:pPr lvl="1"/>
            <a:r>
              <a:rPr lang="en-US" dirty="0" smtClean="0"/>
              <a:t>For each node </a:t>
            </a:r>
            <a:r>
              <a:rPr lang="en-US" dirty="0" smtClean="0"/>
              <a:t>not</a:t>
            </a:r>
            <a:r>
              <a:rPr lang="en-US" dirty="0" smtClean="0"/>
              <a:t> </a:t>
            </a:r>
            <a:r>
              <a:rPr lang="en-US" dirty="0" smtClean="0"/>
              <a:t>included into the trees, compute the diameter of the network if it were to join </a:t>
            </a:r>
          </a:p>
          <a:p>
            <a:pPr lvl="1"/>
            <a:r>
              <a:rPr lang="en-US" dirty="0" smtClean="0"/>
              <a:t>Choose </a:t>
            </a:r>
            <a:r>
              <a:rPr lang="en-US" dirty="0"/>
              <a:t>the node and the </a:t>
            </a:r>
            <a:r>
              <a:rPr lang="en-US" dirty="0" smtClean="0"/>
              <a:t>corresponding delivery tree so </a:t>
            </a:r>
            <a:r>
              <a:rPr lang="en-US" dirty="0"/>
              <a:t>that the increment of streaming diameter is the minimum</a:t>
            </a:r>
          </a:p>
          <a:p>
            <a:pPr lvl="1"/>
            <a:r>
              <a:rPr lang="en-US" dirty="0" smtClean="0"/>
              <a:t>Use helper to relay the </a:t>
            </a:r>
            <a:r>
              <a:rPr lang="en-US" dirty="0" err="1" smtClean="0"/>
              <a:t>substream</a:t>
            </a:r>
            <a:r>
              <a:rPr lang="en-US" dirty="0" smtClean="0"/>
              <a:t> whenever </a:t>
            </a:r>
            <a:r>
              <a:rPr lang="en-US" dirty="0" smtClean="0"/>
              <a:t>necessary</a:t>
            </a:r>
          </a:p>
          <a:p>
            <a:pPr lvl="1"/>
            <a:endParaRPr lang="en-US" dirty="0"/>
          </a:p>
          <a:p>
            <a:r>
              <a:rPr lang="en-US" dirty="0"/>
              <a:t>Until each server has joined </a:t>
            </a:r>
            <a:r>
              <a:rPr lang="en-US" dirty="0" smtClean="0"/>
              <a:t>all </a:t>
            </a:r>
            <a:r>
              <a:rPr lang="en-US" dirty="0"/>
              <a:t>the </a:t>
            </a:r>
            <a:r>
              <a:rPr lang="en-US" dirty="0" smtClean="0"/>
              <a:t>delivery trees that it subscribes to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33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node into a delivery tree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consider two ways:</a:t>
            </a:r>
          </a:p>
          <a:p>
            <a:pPr lvl="1"/>
            <a:r>
              <a:rPr lang="en-US" dirty="0"/>
              <a:t>1. Directly connect </a:t>
            </a:r>
            <a:r>
              <a:rPr lang="en-US" dirty="0" smtClean="0"/>
              <a:t>an existing node </a:t>
            </a:r>
            <a:r>
              <a:rPr lang="en-US" dirty="0"/>
              <a:t>in the delivery </a:t>
            </a:r>
            <a:r>
              <a:rPr lang="en-US" dirty="0" smtClean="0"/>
              <a:t>tree</a:t>
            </a:r>
          </a:p>
          <a:p>
            <a:pPr lvl="1"/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dirty="0" smtClean="0"/>
              <a:t>Indirectly connect to an existing node through a </a:t>
            </a:r>
            <a:r>
              <a:rPr lang="en-US" dirty="0"/>
              <a:t>helper </a:t>
            </a:r>
            <a:endParaRPr lang="en-US" dirty="0" smtClean="0"/>
          </a:p>
          <a:p>
            <a:r>
              <a:rPr lang="en-US" dirty="0" smtClean="0"/>
              <a:t>Choose the connection such that the increase in streaming diameter is minimum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274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1. Directly connect a parent in the delivery tree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Calculate the delay of the new node in the tree </a:t>
            </a:r>
          </a:p>
          <a:p>
            <a:pPr lvl="1"/>
            <a:r>
              <a:rPr lang="en-US" dirty="0" smtClean="0"/>
              <a:t>The connection incurs </a:t>
            </a:r>
            <a:r>
              <a:rPr lang="en-US" dirty="0"/>
              <a:t>an extra scheduling-delay to its </a:t>
            </a:r>
            <a:r>
              <a:rPr lang="en-US" dirty="0" smtClean="0"/>
              <a:t>parent</a:t>
            </a:r>
          </a:p>
          <a:p>
            <a:r>
              <a:rPr lang="en-US" dirty="0" smtClean="0"/>
              <a:t>Recalculate the delays of all the </a:t>
            </a:r>
            <a:r>
              <a:rPr lang="en-US" dirty="0" err="1" smtClean="0"/>
              <a:t>descendents</a:t>
            </a:r>
            <a:r>
              <a:rPr lang="en-US" dirty="0" smtClean="0"/>
              <a:t> of the parent</a:t>
            </a:r>
          </a:p>
          <a:p>
            <a:r>
              <a:rPr lang="en-US" dirty="0"/>
              <a:t>Calculate the </a:t>
            </a:r>
            <a:r>
              <a:rPr lang="en-US" dirty="0" smtClean="0"/>
              <a:t>increase in streaming diameter</a:t>
            </a:r>
            <a:endParaRPr lang="en-US" dirty="0"/>
          </a:p>
          <a:p>
            <a:r>
              <a:rPr lang="en-US" dirty="0" smtClean="0"/>
              <a:t>Iterate through all the nodes in the delivery tree and select the parent such that the increment delay is the minimum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73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2. Use a helper to relay the </a:t>
            </a:r>
            <a:r>
              <a:rPr lang="en-US" sz="2800" dirty="0" err="1"/>
              <a:t>substream</a:t>
            </a:r>
            <a:r>
              <a:rPr lang="en-US" sz="2800" dirty="0"/>
              <a:t> from the </a:t>
            </a:r>
            <a:r>
              <a:rPr lang="en-US" sz="2800" dirty="0" smtClean="0"/>
              <a:t>parent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Iterate through all the nodes that are not included into the delivery tree</a:t>
            </a:r>
          </a:p>
          <a:p>
            <a:pPr lvl="1"/>
            <a:r>
              <a:rPr lang="en-US" dirty="0" smtClean="0"/>
              <a:t>Let the node be the helper </a:t>
            </a:r>
          </a:p>
          <a:p>
            <a:pPr lvl="1"/>
            <a:r>
              <a:rPr lang="en-US" dirty="0" smtClean="0"/>
              <a:t>The helper relays the </a:t>
            </a:r>
            <a:r>
              <a:rPr lang="en-US" dirty="0" err="1" smtClean="0"/>
              <a:t>substream</a:t>
            </a:r>
            <a:r>
              <a:rPr lang="en-US" dirty="0" smtClean="0"/>
              <a:t> from the parent to this new node</a:t>
            </a:r>
          </a:p>
          <a:p>
            <a:r>
              <a:rPr lang="en-US" dirty="0" smtClean="0"/>
              <a:t>Calculate the source-to-end delay of the helper and the new node </a:t>
            </a:r>
          </a:p>
          <a:p>
            <a:pPr lvl="1"/>
            <a:r>
              <a:rPr lang="en-US" dirty="0" smtClean="0"/>
              <a:t>The connection incurs an </a:t>
            </a:r>
            <a:r>
              <a:rPr lang="en-US" dirty="0"/>
              <a:t>extra </a:t>
            </a:r>
            <a:r>
              <a:rPr lang="en-US" dirty="0" smtClean="0"/>
              <a:t>scheduling-delay to both the parent and the helper</a:t>
            </a:r>
          </a:p>
          <a:p>
            <a:r>
              <a:rPr lang="en-US" dirty="0" smtClean="0"/>
              <a:t>Recalculate </a:t>
            </a:r>
            <a:r>
              <a:rPr lang="en-US" dirty="0"/>
              <a:t>the delays of all the </a:t>
            </a:r>
            <a:r>
              <a:rPr lang="en-US" dirty="0" smtClean="0"/>
              <a:t>descendants of </a:t>
            </a:r>
            <a:r>
              <a:rPr lang="en-US" dirty="0"/>
              <a:t>the </a:t>
            </a:r>
            <a:r>
              <a:rPr lang="en-US" dirty="0" smtClean="0"/>
              <a:t>parent and the helper</a:t>
            </a:r>
          </a:p>
          <a:p>
            <a:r>
              <a:rPr lang="en-US" dirty="0" smtClean="0"/>
              <a:t>Calculate the </a:t>
            </a:r>
            <a:r>
              <a:rPr lang="en-US" dirty="0"/>
              <a:t>increase in streaming diameter</a:t>
            </a:r>
          </a:p>
          <a:p>
            <a:r>
              <a:rPr lang="en-US" dirty="0" smtClean="0"/>
              <a:t>Iterate </a:t>
            </a:r>
            <a:r>
              <a:rPr lang="en-US" dirty="0"/>
              <a:t>through all the </a:t>
            </a:r>
            <a:r>
              <a:rPr lang="en-US" dirty="0" smtClean="0"/>
              <a:t>parent nodes </a:t>
            </a:r>
            <a:r>
              <a:rPr lang="en-US" dirty="0"/>
              <a:t>in the delivery tree and select the </a:t>
            </a:r>
            <a:r>
              <a:rPr lang="en-US" dirty="0" smtClean="0"/>
              <a:t>parent-helper pair </a:t>
            </a:r>
            <a:r>
              <a:rPr lang="en-US" dirty="0"/>
              <a:t>such that the increment delay is the </a:t>
            </a:r>
            <a:r>
              <a:rPr lang="en-US" dirty="0" smtClean="0"/>
              <a:t>minimum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515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Directly </a:t>
            </a:r>
            <a:r>
              <a:rPr lang="en-US" dirty="0"/>
              <a:t>connect </a:t>
            </a:r>
            <a:r>
              <a:rPr lang="en-US" dirty="0" smtClean="0"/>
              <a:t>to an existing node </a:t>
            </a:r>
            <a:r>
              <a:rPr lang="en-US" dirty="0"/>
              <a:t>in the delivery tree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Cloud 4"/>
          <p:cNvSpPr/>
          <p:nvPr/>
        </p:nvSpPr>
        <p:spPr>
          <a:xfrm rot="11085414">
            <a:off x="263507" y="2188087"/>
            <a:ext cx="4982775" cy="2426119"/>
          </a:xfrm>
          <a:prstGeom prst="cloud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7" name="Group 6"/>
          <p:cNvGrpSpPr/>
          <p:nvPr/>
        </p:nvGrpSpPr>
        <p:grpSpPr>
          <a:xfrm>
            <a:off x="1198174" y="1851313"/>
            <a:ext cx="3062699" cy="1602967"/>
            <a:chOff x="1318101" y="2923691"/>
            <a:chExt cx="3062699" cy="1602967"/>
          </a:xfrm>
        </p:grpSpPr>
        <p:grpSp>
          <p:nvGrpSpPr>
            <p:cNvPr id="11" name="Group 10"/>
            <p:cNvGrpSpPr/>
            <p:nvPr/>
          </p:nvGrpSpPr>
          <p:grpSpPr>
            <a:xfrm>
              <a:off x="1318101" y="2923691"/>
              <a:ext cx="3062699" cy="1602967"/>
              <a:chOff x="2973165" y="2813963"/>
              <a:chExt cx="3062699" cy="1602967"/>
            </a:xfrm>
          </p:grpSpPr>
          <p:cxnSp>
            <p:nvCxnSpPr>
              <p:cNvPr id="13" name="Straight Connector 12"/>
              <p:cNvCxnSpPr>
                <a:stCxn id="20" idx="2"/>
                <a:endCxn id="26" idx="0"/>
              </p:cNvCxnSpPr>
              <p:nvPr/>
            </p:nvCxnSpPr>
            <p:spPr>
              <a:xfrm flipH="1">
                <a:off x="2973165" y="2813963"/>
                <a:ext cx="661145" cy="1363564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>
                <a:stCxn id="20" idx="2"/>
                <a:endCxn id="23" idx="0"/>
              </p:cNvCxnSpPr>
              <p:nvPr/>
            </p:nvCxnSpPr>
            <p:spPr>
              <a:xfrm>
                <a:off x="3634310" y="2813963"/>
                <a:ext cx="1308874" cy="1374367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>
                <a:stCxn id="34" idx="1"/>
                <a:endCxn id="26" idx="3"/>
              </p:cNvCxnSpPr>
              <p:nvPr/>
            </p:nvCxnSpPr>
            <p:spPr>
              <a:xfrm flipH="1" flipV="1">
                <a:off x="3146989" y="4406127"/>
                <a:ext cx="673998" cy="6723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/>
              <p:cNvCxnSpPr>
                <a:stCxn id="23" idx="1"/>
                <a:endCxn id="34" idx="3"/>
              </p:cNvCxnSpPr>
              <p:nvPr/>
            </p:nvCxnSpPr>
            <p:spPr>
              <a:xfrm flipH="1" flipV="1">
                <a:off x="4133001" y="4412850"/>
                <a:ext cx="670647" cy="408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>
                <a:stCxn id="31" idx="2"/>
                <a:endCxn id="23" idx="0"/>
              </p:cNvCxnSpPr>
              <p:nvPr/>
            </p:nvCxnSpPr>
            <p:spPr>
              <a:xfrm flipH="1">
                <a:off x="4943184" y="2813963"/>
                <a:ext cx="569741" cy="1374367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31" idx="2"/>
                <a:endCxn id="28" idx="0"/>
              </p:cNvCxnSpPr>
              <p:nvPr/>
            </p:nvCxnSpPr>
            <p:spPr>
              <a:xfrm>
                <a:off x="5512925" y="2813963"/>
                <a:ext cx="522939" cy="1372793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0" name="Straight Connector 9"/>
            <p:cNvCxnSpPr>
              <a:stCxn id="20" idx="2"/>
              <a:endCxn id="34" idx="0"/>
            </p:cNvCxnSpPr>
            <p:nvPr/>
          </p:nvCxnSpPr>
          <p:spPr>
            <a:xfrm>
              <a:off x="1979246" y="2923691"/>
              <a:ext cx="342684" cy="1367781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655103" y="1394113"/>
            <a:ext cx="1082840" cy="457200"/>
            <a:chOff x="3469286" y="2366839"/>
            <a:chExt cx="1082840" cy="457200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69286" y="2366839"/>
              <a:ext cx="408432" cy="45720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3726739" y="2379482"/>
              <a:ext cx="8253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Source 1</a:t>
              </a:r>
            </a:p>
            <a:p>
              <a:pPr algn="ctr"/>
              <a:r>
                <a:rPr lang="en-US" sz="1000" dirty="0" smtClean="0"/>
                <a:t>Channel 1</a:t>
              </a:r>
              <a:endParaRPr lang="en-US" sz="1000" dirty="0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746195" y="3225680"/>
            <a:ext cx="969584" cy="862374"/>
            <a:chOff x="4157680" y="3406269"/>
            <a:chExt cx="969584" cy="862374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720" r="14953"/>
            <a:stretch/>
          </p:blipFill>
          <p:spPr>
            <a:xfrm>
              <a:off x="4440142" y="3406269"/>
              <a:ext cx="279071" cy="45720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157680" y="3868533"/>
              <a:ext cx="9695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Subscribes to</a:t>
              </a:r>
            </a:p>
            <a:p>
              <a:pPr algn="ctr"/>
              <a:r>
                <a:rPr lang="en-US" sz="1000" dirty="0" smtClean="0"/>
                <a:t>Channel 1</a:t>
              </a:r>
              <a:endParaRPr lang="en-US" sz="1000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811879" y="3214877"/>
            <a:ext cx="916332" cy="867438"/>
            <a:chOff x="2947485" y="3590428"/>
            <a:chExt cx="916332" cy="867438"/>
          </a:xfrm>
        </p:grpSpPr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5548"/>
            <a:stretch/>
          </p:blipFill>
          <p:spPr>
            <a:xfrm>
              <a:off x="3159955" y="3590428"/>
              <a:ext cx="347649" cy="457200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2947485" y="4057756"/>
              <a:ext cx="9163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Subscribes to</a:t>
              </a:r>
            </a:p>
            <a:p>
              <a:pPr algn="ctr"/>
              <a:r>
                <a:rPr lang="en-US" sz="1000" dirty="0" smtClean="0"/>
                <a:t>Channel 1</a:t>
              </a:r>
              <a:endParaRPr lang="en-US" sz="1000" dirty="0"/>
            </a:p>
          </p:txBody>
        </p:sp>
      </p:grpSp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2"/>
          <a:stretch/>
        </p:blipFill>
        <p:spPr>
          <a:xfrm>
            <a:off x="4086518" y="3224106"/>
            <a:ext cx="348710" cy="457200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3725857" y="3687944"/>
            <a:ext cx="10129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Subscribes to Channel 2</a:t>
            </a:r>
            <a:endParaRPr lang="en-US" sz="10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3533718" y="1394113"/>
            <a:ext cx="1082840" cy="457200"/>
            <a:chOff x="5141962" y="2368520"/>
            <a:chExt cx="1082840" cy="457200"/>
          </a:xfrm>
        </p:grpSpPr>
        <p:pic>
          <p:nvPicPr>
            <p:cNvPr id="31" name="Picture 3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1962" y="2368520"/>
              <a:ext cx="408432" cy="4572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5399415" y="2381163"/>
              <a:ext cx="8253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Source </a:t>
              </a:r>
              <a:r>
                <a:rPr lang="en-US" altLang="zh-CN" sz="1000" dirty="0" smtClean="0"/>
                <a:t>2</a:t>
              </a:r>
              <a:endParaRPr lang="en-US" sz="1000" dirty="0" smtClean="0"/>
            </a:p>
            <a:p>
              <a:pPr algn="ctr"/>
              <a:r>
                <a:rPr lang="en-US" sz="1000" dirty="0" smtClean="0"/>
                <a:t>Channel 2</a:t>
              </a:r>
              <a:endParaRPr lang="en-US" sz="1000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1779426" y="3219094"/>
            <a:ext cx="924670" cy="841435"/>
            <a:chOff x="4049345" y="4818238"/>
            <a:chExt cx="924670" cy="841435"/>
          </a:xfrm>
        </p:grpSpPr>
        <p:pic>
          <p:nvPicPr>
            <p:cNvPr id="34" name="Picture 33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88" r="17648"/>
            <a:stretch/>
          </p:blipFill>
          <p:spPr>
            <a:xfrm>
              <a:off x="4315915" y="4818238"/>
              <a:ext cx="312014" cy="462212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4049345" y="5259563"/>
              <a:ext cx="9246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Subscribes to</a:t>
              </a:r>
            </a:p>
            <a:p>
              <a:pPr algn="ctr"/>
              <a:r>
                <a:rPr lang="en-US" sz="1000" dirty="0" smtClean="0"/>
                <a:t>Channels 1, 2</a:t>
              </a:r>
              <a:endParaRPr lang="en-US" sz="1000" dirty="0"/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308851" y="1854623"/>
            <a:ext cx="743520" cy="1518321"/>
            <a:chOff x="1318468" y="2785167"/>
            <a:chExt cx="743520" cy="1518319"/>
          </a:xfrm>
        </p:grpSpPr>
        <p:cxnSp>
          <p:nvCxnSpPr>
            <p:cNvPr id="37" name="Straight Arrow Connector 36"/>
            <p:cNvCxnSpPr/>
            <p:nvPr/>
          </p:nvCxnSpPr>
          <p:spPr>
            <a:xfrm flipH="1">
              <a:off x="1318468" y="2785167"/>
              <a:ext cx="517991" cy="1363563"/>
            </a:xfrm>
            <a:prstGeom prst="straightConnector1">
              <a:avLst/>
            </a:prstGeom>
            <a:ln w="28575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1387990" y="4296763"/>
              <a:ext cx="673998" cy="6723"/>
            </a:xfrm>
            <a:prstGeom prst="straightConnector1">
              <a:avLst/>
            </a:prstGeom>
            <a:ln w="28575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1096337" y="1835919"/>
            <a:ext cx="968453" cy="1379431"/>
            <a:chOff x="1752229" y="2729872"/>
            <a:chExt cx="968453" cy="1379431"/>
          </a:xfrm>
        </p:grpSpPr>
        <p:cxnSp>
          <p:nvCxnSpPr>
            <p:cNvPr id="40" name="Straight Arrow Connector 39"/>
            <p:cNvCxnSpPr>
              <a:stCxn id="20" idx="2"/>
            </p:cNvCxnSpPr>
            <p:nvPr/>
          </p:nvCxnSpPr>
          <p:spPr>
            <a:xfrm flipH="1">
              <a:off x="1752229" y="2729872"/>
              <a:ext cx="764237" cy="1363564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20" idx="2"/>
            </p:cNvCxnSpPr>
            <p:nvPr/>
          </p:nvCxnSpPr>
          <p:spPr>
            <a:xfrm>
              <a:off x="2516466" y="2729872"/>
              <a:ext cx="204216" cy="1379431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44" name="Straight Arrow Connector 43"/>
          <p:cNvCxnSpPr>
            <a:stCxn id="34" idx="3"/>
            <a:endCxn id="23" idx="1"/>
          </p:cNvCxnSpPr>
          <p:nvPr/>
        </p:nvCxnSpPr>
        <p:spPr>
          <a:xfrm>
            <a:off x="2358010" y="3450200"/>
            <a:ext cx="670647" cy="4080"/>
          </a:xfrm>
          <a:prstGeom prst="straightConnector1">
            <a:avLst/>
          </a:prstGeom>
          <a:ln w="19050">
            <a:solidFill>
              <a:srgbClr val="FF0000"/>
            </a:solidFill>
            <a:prstDash val="lg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ontent Placeholder 3"/>
          <p:cNvSpPr>
            <a:spLocks noGrp="1"/>
          </p:cNvSpPr>
          <p:nvPr>
            <p:ph sz="quarter" idx="1"/>
          </p:nvPr>
        </p:nvSpPr>
        <p:spPr>
          <a:xfrm>
            <a:off x="5461024" y="1383287"/>
            <a:ext cx="3524337" cy="3226898"/>
          </a:xfrm>
        </p:spPr>
        <p:txBody>
          <a:bodyPr>
            <a:noAutofit/>
          </a:bodyPr>
          <a:lstStyle/>
          <a:p>
            <a:r>
              <a:rPr lang="en-US" sz="2000" dirty="0" smtClean="0"/>
              <a:t>Currently there are three </a:t>
            </a:r>
            <a:r>
              <a:rPr lang="en-US" sz="2000" dirty="0" smtClean="0"/>
              <a:t>partial delivery </a:t>
            </a:r>
            <a:r>
              <a:rPr lang="en-US" sz="2000" dirty="0" smtClean="0"/>
              <a:t>trees </a:t>
            </a:r>
            <a:endParaRPr lang="en-US" sz="1600" dirty="0"/>
          </a:p>
          <a:p>
            <a:r>
              <a:rPr lang="en-US" sz="2000" dirty="0" smtClean="0"/>
              <a:t>One server is to be added into the one delivery tree</a:t>
            </a:r>
          </a:p>
          <a:p>
            <a:r>
              <a:rPr lang="en-US" sz="2000" dirty="0"/>
              <a:t>Iterate through all possible </a:t>
            </a:r>
            <a:r>
              <a:rPr lang="en-US" sz="2000" b="1" dirty="0"/>
              <a:t>direct </a:t>
            </a:r>
            <a:r>
              <a:rPr lang="en-US" sz="2000" dirty="0" smtClean="0"/>
              <a:t>connections</a:t>
            </a:r>
          </a:p>
          <a:p>
            <a:r>
              <a:rPr lang="en-US" sz="2000" dirty="0" smtClean="0"/>
              <a:t>Calculate the increase of the streaming diameter correspondingly</a:t>
            </a:r>
            <a:endParaRPr lang="en-US" sz="2000" dirty="0"/>
          </a:p>
        </p:txBody>
      </p:sp>
      <p:grpSp>
        <p:nvGrpSpPr>
          <p:cNvPr id="53" name="Group 52"/>
          <p:cNvGrpSpPr/>
          <p:nvPr/>
        </p:nvGrpSpPr>
        <p:grpSpPr>
          <a:xfrm>
            <a:off x="354545" y="4934313"/>
            <a:ext cx="5637846" cy="530987"/>
            <a:chOff x="486086" y="5415124"/>
            <a:chExt cx="5637846" cy="530987"/>
          </a:xfrm>
        </p:grpSpPr>
        <p:grpSp>
          <p:nvGrpSpPr>
            <p:cNvPr id="48" name="Group 47"/>
            <p:cNvGrpSpPr/>
            <p:nvPr/>
          </p:nvGrpSpPr>
          <p:grpSpPr>
            <a:xfrm>
              <a:off x="486086" y="5420881"/>
              <a:ext cx="5637846" cy="525230"/>
              <a:chOff x="486086" y="5420881"/>
              <a:chExt cx="5637846" cy="525230"/>
            </a:xfrm>
          </p:grpSpPr>
          <p:grpSp>
            <p:nvGrpSpPr>
              <p:cNvPr id="55" name="Group 54"/>
              <p:cNvGrpSpPr/>
              <p:nvPr/>
            </p:nvGrpSpPr>
            <p:grpSpPr>
              <a:xfrm>
                <a:off x="486086" y="5420881"/>
                <a:ext cx="2923030" cy="525230"/>
                <a:chOff x="1272540" y="6358991"/>
                <a:chExt cx="2923030" cy="525230"/>
              </a:xfrm>
            </p:grpSpPr>
            <p:grpSp>
              <p:nvGrpSpPr>
                <p:cNvPr id="56" name="Group 55"/>
                <p:cNvGrpSpPr/>
                <p:nvPr/>
              </p:nvGrpSpPr>
              <p:grpSpPr>
                <a:xfrm>
                  <a:off x="1272540" y="6358991"/>
                  <a:ext cx="2923030" cy="525230"/>
                  <a:chOff x="219456" y="5670175"/>
                  <a:chExt cx="2923030" cy="530752"/>
                </a:xfrm>
              </p:grpSpPr>
              <p:cxnSp>
                <p:nvCxnSpPr>
                  <p:cNvPr id="58" name="Straight Arrow Connector 57"/>
                  <p:cNvCxnSpPr/>
                  <p:nvPr/>
                </p:nvCxnSpPr>
                <p:spPr>
                  <a:xfrm>
                    <a:off x="219456" y="6043830"/>
                    <a:ext cx="803302" cy="0"/>
                  </a:xfrm>
                  <a:prstGeom prst="straightConnector1">
                    <a:avLst/>
                  </a:prstGeom>
                  <a:ln w="25400">
                    <a:solidFill>
                      <a:schemeClr val="bg2">
                        <a:lumMod val="50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9" name="TextBox 58"/>
                  <p:cNvSpPr txBox="1"/>
                  <p:nvPr/>
                </p:nvSpPr>
                <p:spPr>
                  <a:xfrm>
                    <a:off x="1124711" y="5670175"/>
                    <a:ext cx="2017775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 err="1" smtClean="0"/>
                      <a:t>Substream</a:t>
                    </a:r>
                    <a:r>
                      <a:rPr lang="en-US" sz="1200" dirty="0" smtClean="0"/>
                      <a:t> 1 of channel 1</a:t>
                    </a:r>
                    <a:endParaRPr lang="en-US" sz="1200" dirty="0"/>
                  </a:p>
                </p:txBody>
              </p:sp>
              <p:sp>
                <p:nvSpPr>
                  <p:cNvPr id="60" name="TextBox 59"/>
                  <p:cNvSpPr txBox="1"/>
                  <p:nvPr/>
                </p:nvSpPr>
                <p:spPr>
                  <a:xfrm>
                    <a:off x="1124711" y="5923928"/>
                    <a:ext cx="2017775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 err="1" smtClean="0"/>
                      <a:t>Substream</a:t>
                    </a:r>
                    <a:r>
                      <a:rPr lang="en-US" sz="1200" dirty="0" smtClean="0"/>
                      <a:t> 2 of channel 1</a:t>
                    </a:r>
                    <a:endParaRPr lang="en-US" sz="1200" dirty="0"/>
                  </a:p>
                </p:txBody>
              </p:sp>
            </p:grpSp>
            <p:cxnSp>
              <p:nvCxnSpPr>
                <p:cNvPr id="57" name="Straight Arrow Connector 56"/>
                <p:cNvCxnSpPr/>
                <p:nvPr/>
              </p:nvCxnSpPr>
              <p:spPr>
                <a:xfrm flipV="1">
                  <a:off x="1303691" y="6487410"/>
                  <a:ext cx="772151" cy="6335"/>
                </a:xfrm>
                <a:prstGeom prst="straightConnector1">
                  <a:avLst/>
                </a:prstGeom>
                <a:ln w="19050">
                  <a:solidFill>
                    <a:schemeClr val="accent3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Arrow Connector 51"/>
              <p:cNvCxnSpPr/>
              <p:nvPr/>
            </p:nvCxnSpPr>
            <p:spPr>
              <a:xfrm flipV="1">
                <a:off x="3230245" y="5813251"/>
                <a:ext cx="761767" cy="1472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prstDash val="lgDash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TextBox 60"/>
              <p:cNvSpPr txBox="1"/>
              <p:nvPr/>
            </p:nvSpPr>
            <p:spPr>
              <a:xfrm>
                <a:off x="4106157" y="5666282"/>
                <a:ext cx="201777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Possible connection</a:t>
                </a:r>
                <a:endParaRPr lang="en-US" sz="1200" dirty="0"/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4093464" y="5415124"/>
              <a:ext cx="20177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Substream</a:t>
              </a:r>
              <a:r>
                <a:rPr lang="en-US" sz="1200" dirty="0" smtClean="0"/>
                <a:t> 1 of channel 2</a:t>
              </a:r>
              <a:endParaRPr lang="en-US" sz="1200" dirty="0"/>
            </a:p>
          </p:txBody>
        </p:sp>
        <p:cxnSp>
          <p:nvCxnSpPr>
            <p:cNvPr id="72" name="Straight Arrow Connector 71"/>
            <p:cNvCxnSpPr/>
            <p:nvPr/>
          </p:nvCxnSpPr>
          <p:spPr>
            <a:xfrm flipV="1">
              <a:off x="3219360" y="5543539"/>
              <a:ext cx="772151" cy="6335"/>
            </a:xfrm>
            <a:prstGeom prst="straightConnector1">
              <a:avLst/>
            </a:prstGeom>
            <a:ln w="19050">
              <a:solidFill>
                <a:schemeClr val="accent4">
                  <a:lumMod val="75000"/>
                </a:schemeClr>
              </a:solidFill>
              <a:prstDash val="dashDot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73" name="Straight Arrow Connector 72"/>
          <p:cNvCxnSpPr>
            <a:stCxn id="31" idx="2"/>
            <a:endCxn id="28" idx="0"/>
          </p:cNvCxnSpPr>
          <p:nvPr/>
        </p:nvCxnSpPr>
        <p:spPr>
          <a:xfrm>
            <a:off x="3737934" y="1851313"/>
            <a:ext cx="522939" cy="1372793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prstDash val="dashDot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>
            <a:stCxn id="20" idx="2"/>
            <a:endCxn id="23" idx="0"/>
          </p:cNvCxnSpPr>
          <p:nvPr/>
        </p:nvCxnSpPr>
        <p:spPr>
          <a:xfrm>
            <a:off x="1859319" y="1851313"/>
            <a:ext cx="1308874" cy="1374367"/>
          </a:xfrm>
          <a:prstGeom prst="straightConnector1">
            <a:avLst/>
          </a:prstGeom>
          <a:ln w="19050">
            <a:solidFill>
              <a:srgbClr val="FF0000"/>
            </a:solidFill>
            <a:prstDash val="lg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grpSp>
        <p:nvGrpSpPr>
          <p:cNvPr id="62" name="Group 61"/>
          <p:cNvGrpSpPr/>
          <p:nvPr/>
        </p:nvGrpSpPr>
        <p:grpSpPr>
          <a:xfrm>
            <a:off x="1080109" y="3218004"/>
            <a:ext cx="3201098" cy="369332"/>
            <a:chOff x="5249047" y="3733300"/>
            <a:chExt cx="3201098" cy="369332"/>
          </a:xfrm>
        </p:grpSpPr>
        <p:sp>
          <p:nvSpPr>
            <p:cNvPr id="63" name="TextBox 62"/>
            <p:cNvSpPr txBox="1"/>
            <p:nvPr/>
          </p:nvSpPr>
          <p:spPr>
            <a:xfrm>
              <a:off x="5249047" y="3733300"/>
              <a:ext cx="1979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215911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714457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823243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15864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Considering using </a:t>
            </a:r>
            <a:r>
              <a:rPr lang="en-US" dirty="0"/>
              <a:t>a helper to </a:t>
            </a:r>
            <a:r>
              <a:rPr lang="en-US" dirty="0" smtClean="0"/>
              <a:t>relay the stream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95" name="Content Placeholder 3"/>
          <p:cNvSpPr txBox="1">
            <a:spLocks/>
          </p:cNvSpPr>
          <p:nvPr/>
        </p:nvSpPr>
        <p:spPr>
          <a:xfrm>
            <a:off x="5490484" y="1937068"/>
            <a:ext cx="3524337" cy="3226898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sz="2000" dirty="0" smtClean="0"/>
              <a:t>Iterate through all possible connections when a helper is used to relay the </a:t>
            </a:r>
            <a:r>
              <a:rPr lang="en-US" sz="2000" dirty="0" err="1" smtClean="0"/>
              <a:t>substream</a:t>
            </a:r>
            <a:endParaRPr lang="en-US" sz="2000" dirty="0"/>
          </a:p>
          <a:p>
            <a:pPr defTabSz="914400"/>
            <a:r>
              <a:rPr lang="en-US" sz="2000" dirty="0" smtClean="0"/>
              <a:t>Calculate the increase of streaming diameter of all such connections</a:t>
            </a:r>
            <a:endParaRPr lang="en-US" sz="2000" dirty="0"/>
          </a:p>
        </p:txBody>
      </p:sp>
      <p:sp>
        <p:nvSpPr>
          <p:cNvPr id="58" name="Cloud 57"/>
          <p:cNvSpPr/>
          <p:nvPr/>
        </p:nvSpPr>
        <p:spPr>
          <a:xfrm rot="11085414">
            <a:off x="282850" y="2266580"/>
            <a:ext cx="4982775" cy="2426119"/>
          </a:xfrm>
          <a:prstGeom prst="cloud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60" name="Group 59"/>
          <p:cNvGrpSpPr/>
          <p:nvPr/>
        </p:nvGrpSpPr>
        <p:grpSpPr>
          <a:xfrm>
            <a:off x="1217517" y="1929806"/>
            <a:ext cx="3062699" cy="1602967"/>
            <a:chOff x="1318101" y="2923691"/>
            <a:chExt cx="3062699" cy="1602967"/>
          </a:xfrm>
        </p:grpSpPr>
        <p:grpSp>
          <p:nvGrpSpPr>
            <p:cNvPr id="64" name="Group 63"/>
            <p:cNvGrpSpPr/>
            <p:nvPr/>
          </p:nvGrpSpPr>
          <p:grpSpPr>
            <a:xfrm>
              <a:off x="1318101" y="2923691"/>
              <a:ext cx="3062699" cy="1602967"/>
              <a:chOff x="2973165" y="2813963"/>
              <a:chExt cx="3062699" cy="1602967"/>
            </a:xfrm>
          </p:grpSpPr>
          <p:cxnSp>
            <p:nvCxnSpPr>
              <p:cNvPr id="66" name="Straight Connector 65"/>
              <p:cNvCxnSpPr>
                <a:stCxn id="74" idx="2"/>
                <a:endCxn id="80" idx="0"/>
              </p:cNvCxnSpPr>
              <p:nvPr/>
            </p:nvCxnSpPr>
            <p:spPr>
              <a:xfrm flipH="1">
                <a:off x="2973165" y="2813963"/>
                <a:ext cx="661145" cy="1363564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>
                <a:stCxn id="74" idx="2"/>
                <a:endCxn id="77" idx="0"/>
              </p:cNvCxnSpPr>
              <p:nvPr/>
            </p:nvCxnSpPr>
            <p:spPr>
              <a:xfrm>
                <a:off x="3634310" y="2813963"/>
                <a:ext cx="1308874" cy="1374367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Straight Connector 67"/>
              <p:cNvCxnSpPr>
                <a:stCxn id="101" idx="1"/>
                <a:endCxn id="80" idx="3"/>
              </p:cNvCxnSpPr>
              <p:nvPr/>
            </p:nvCxnSpPr>
            <p:spPr>
              <a:xfrm flipH="1" flipV="1">
                <a:off x="3146989" y="4406127"/>
                <a:ext cx="673998" cy="6723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>
                <a:stCxn id="77" idx="1"/>
                <a:endCxn id="101" idx="3"/>
              </p:cNvCxnSpPr>
              <p:nvPr/>
            </p:nvCxnSpPr>
            <p:spPr>
              <a:xfrm flipH="1" flipV="1">
                <a:off x="4133001" y="4412850"/>
                <a:ext cx="670647" cy="408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>
                <a:stCxn id="98" idx="2"/>
                <a:endCxn id="77" idx="0"/>
              </p:cNvCxnSpPr>
              <p:nvPr/>
            </p:nvCxnSpPr>
            <p:spPr>
              <a:xfrm flipH="1">
                <a:off x="4943184" y="2813963"/>
                <a:ext cx="569741" cy="1374367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>
                <a:stCxn id="98" idx="2"/>
                <a:endCxn id="82" idx="0"/>
              </p:cNvCxnSpPr>
              <p:nvPr/>
            </p:nvCxnSpPr>
            <p:spPr>
              <a:xfrm>
                <a:off x="5512925" y="2813963"/>
                <a:ext cx="522939" cy="1372793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65" name="Straight Connector 64"/>
            <p:cNvCxnSpPr>
              <a:stCxn id="74" idx="2"/>
              <a:endCxn id="101" idx="0"/>
            </p:cNvCxnSpPr>
            <p:nvPr/>
          </p:nvCxnSpPr>
          <p:spPr>
            <a:xfrm>
              <a:off x="1979246" y="2923691"/>
              <a:ext cx="342684" cy="1367781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2" name="Group 71"/>
          <p:cNvGrpSpPr/>
          <p:nvPr/>
        </p:nvGrpSpPr>
        <p:grpSpPr>
          <a:xfrm>
            <a:off x="1674446" y="1472606"/>
            <a:ext cx="1082840" cy="457200"/>
            <a:chOff x="3469286" y="2366839"/>
            <a:chExt cx="1082840" cy="457200"/>
          </a:xfrm>
        </p:grpSpPr>
        <p:pic>
          <p:nvPicPr>
            <p:cNvPr id="74" name="Picture 7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69286" y="2366839"/>
              <a:ext cx="408432" cy="457200"/>
            </a:xfrm>
            <a:prstGeom prst="rect">
              <a:avLst/>
            </a:prstGeom>
          </p:spPr>
        </p:pic>
        <p:sp>
          <p:nvSpPr>
            <p:cNvPr id="75" name="TextBox 74"/>
            <p:cNvSpPr txBox="1"/>
            <p:nvPr/>
          </p:nvSpPr>
          <p:spPr>
            <a:xfrm>
              <a:off x="3726739" y="2379482"/>
              <a:ext cx="8253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Source 1</a:t>
              </a:r>
            </a:p>
            <a:p>
              <a:pPr algn="ctr"/>
              <a:r>
                <a:rPr lang="en-US" sz="1000" dirty="0" smtClean="0"/>
                <a:t>Channel 1</a:t>
              </a:r>
              <a:endParaRPr lang="en-US" sz="1000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2765538" y="3304173"/>
            <a:ext cx="969584" cy="862374"/>
            <a:chOff x="4157680" y="3406269"/>
            <a:chExt cx="969584" cy="862374"/>
          </a:xfrm>
        </p:grpSpPr>
        <p:pic>
          <p:nvPicPr>
            <p:cNvPr id="77" name="Picture 7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720" r="14953"/>
            <a:stretch/>
          </p:blipFill>
          <p:spPr>
            <a:xfrm>
              <a:off x="4440142" y="3406269"/>
              <a:ext cx="279071" cy="457200"/>
            </a:xfrm>
            <a:prstGeom prst="rect">
              <a:avLst/>
            </a:prstGeom>
          </p:spPr>
        </p:pic>
        <p:sp>
          <p:nvSpPr>
            <p:cNvPr id="78" name="TextBox 77"/>
            <p:cNvSpPr txBox="1"/>
            <p:nvPr/>
          </p:nvSpPr>
          <p:spPr>
            <a:xfrm>
              <a:off x="4157680" y="3868533"/>
              <a:ext cx="9695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Subscribes to</a:t>
              </a:r>
            </a:p>
            <a:p>
              <a:pPr algn="ctr"/>
              <a:r>
                <a:rPr lang="en-US" sz="1000" dirty="0" smtClean="0"/>
                <a:t>Channel 1</a:t>
              </a:r>
              <a:endParaRPr lang="en-US" sz="1000" dirty="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831222" y="3293370"/>
            <a:ext cx="916332" cy="867438"/>
            <a:chOff x="2947485" y="3590428"/>
            <a:chExt cx="916332" cy="867438"/>
          </a:xfrm>
        </p:grpSpPr>
        <p:pic>
          <p:nvPicPr>
            <p:cNvPr id="80" name="Picture 7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5548"/>
            <a:stretch/>
          </p:blipFill>
          <p:spPr>
            <a:xfrm>
              <a:off x="3159955" y="3590428"/>
              <a:ext cx="347649" cy="457200"/>
            </a:xfrm>
            <a:prstGeom prst="rect">
              <a:avLst/>
            </a:prstGeom>
          </p:spPr>
        </p:pic>
        <p:sp>
          <p:nvSpPr>
            <p:cNvPr id="81" name="TextBox 80"/>
            <p:cNvSpPr txBox="1"/>
            <p:nvPr/>
          </p:nvSpPr>
          <p:spPr>
            <a:xfrm>
              <a:off x="2947485" y="4057756"/>
              <a:ext cx="9163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Subscribes to</a:t>
              </a:r>
            </a:p>
            <a:p>
              <a:pPr algn="ctr"/>
              <a:r>
                <a:rPr lang="en-US" sz="1000" dirty="0" smtClean="0"/>
                <a:t>Channel 1</a:t>
              </a:r>
              <a:endParaRPr lang="en-US" sz="1000" dirty="0"/>
            </a:p>
          </p:txBody>
        </p:sp>
      </p:grpSp>
      <p:pic>
        <p:nvPicPr>
          <p:cNvPr id="82" name="Picture 8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2"/>
          <a:stretch/>
        </p:blipFill>
        <p:spPr>
          <a:xfrm>
            <a:off x="4105861" y="3302599"/>
            <a:ext cx="348710" cy="457200"/>
          </a:xfrm>
          <a:prstGeom prst="rect">
            <a:avLst/>
          </a:prstGeom>
        </p:spPr>
      </p:pic>
      <p:sp>
        <p:nvSpPr>
          <p:cNvPr id="96" name="TextBox 95"/>
          <p:cNvSpPr txBox="1"/>
          <p:nvPr/>
        </p:nvSpPr>
        <p:spPr>
          <a:xfrm>
            <a:off x="3745200" y="3766437"/>
            <a:ext cx="10129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Subscribes to Channel 2</a:t>
            </a:r>
            <a:endParaRPr lang="en-US" sz="1000" dirty="0"/>
          </a:p>
        </p:txBody>
      </p:sp>
      <p:grpSp>
        <p:nvGrpSpPr>
          <p:cNvPr id="97" name="Group 96"/>
          <p:cNvGrpSpPr/>
          <p:nvPr/>
        </p:nvGrpSpPr>
        <p:grpSpPr>
          <a:xfrm>
            <a:off x="3553061" y="1472606"/>
            <a:ext cx="1082840" cy="457200"/>
            <a:chOff x="5141962" y="2368520"/>
            <a:chExt cx="1082840" cy="457200"/>
          </a:xfrm>
        </p:grpSpPr>
        <p:pic>
          <p:nvPicPr>
            <p:cNvPr id="98" name="Picture 9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1962" y="2368520"/>
              <a:ext cx="408432" cy="457200"/>
            </a:xfrm>
            <a:prstGeom prst="rect">
              <a:avLst/>
            </a:prstGeom>
          </p:spPr>
        </p:pic>
        <p:sp>
          <p:nvSpPr>
            <p:cNvPr id="99" name="TextBox 98"/>
            <p:cNvSpPr txBox="1"/>
            <p:nvPr/>
          </p:nvSpPr>
          <p:spPr>
            <a:xfrm>
              <a:off x="5399415" y="2381163"/>
              <a:ext cx="8253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Source </a:t>
              </a:r>
              <a:r>
                <a:rPr lang="en-US" altLang="zh-CN" sz="1000" dirty="0" smtClean="0"/>
                <a:t>2</a:t>
              </a:r>
              <a:endParaRPr lang="en-US" sz="1000" dirty="0" smtClean="0"/>
            </a:p>
            <a:p>
              <a:pPr algn="ctr"/>
              <a:r>
                <a:rPr lang="en-US" sz="1000" dirty="0" smtClean="0"/>
                <a:t>Channel 2</a:t>
              </a:r>
              <a:endParaRPr lang="en-US" sz="1000" dirty="0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798769" y="3297587"/>
            <a:ext cx="924670" cy="841435"/>
            <a:chOff x="4049345" y="4818238"/>
            <a:chExt cx="924670" cy="841435"/>
          </a:xfrm>
        </p:grpSpPr>
        <p:pic>
          <p:nvPicPr>
            <p:cNvPr id="101" name="Picture 100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88" r="17648"/>
            <a:stretch/>
          </p:blipFill>
          <p:spPr>
            <a:xfrm>
              <a:off x="4315915" y="4818238"/>
              <a:ext cx="312014" cy="462212"/>
            </a:xfrm>
            <a:prstGeom prst="rect">
              <a:avLst/>
            </a:prstGeom>
          </p:spPr>
        </p:pic>
        <p:sp>
          <p:nvSpPr>
            <p:cNvPr id="102" name="TextBox 101"/>
            <p:cNvSpPr txBox="1"/>
            <p:nvPr/>
          </p:nvSpPr>
          <p:spPr>
            <a:xfrm>
              <a:off x="4049345" y="5259563"/>
              <a:ext cx="9246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Subscribes to</a:t>
              </a:r>
            </a:p>
            <a:p>
              <a:pPr algn="ctr"/>
              <a:r>
                <a:rPr lang="en-US" sz="1000" dirty="0" smtClean="0"/>
                <a:t>Channel 1, 2</a:t>
              </a:r>
              <a:endParaRPr lang="en-US" sz="1000" dirty="0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1289388" y="1929806"/>
            <a:ext cx="775951" cy="1503637"/>
            <a:chOff x="1723053" y="2230394"/>
            <a:chExt cx="775951" cy="1503639"/>
          </a:xfrm>
        </p:grpSpPr>
        <p:cxnSp>
          <p:nvCxnSpPr>
            <p:cNvPr id="104" name="Straight Arrow Connector 103"/>
            <p:cNvCxnSpPr>
              <a:stCxn id="74" idx="2"/>
            </p:cNvCxnSpPr>
            <p:nvPr/>
          </p:nvCxnSpPr>
          <p:spPr>
            <a:xfrm flipH="1">
              <a:off x="1723053" y="2230394"/>
              <a:ext cx="589274" cy="1363566"/>
            </a:xfrm>
            <a:prstGeom prst="straightConnector1">
              <a:avLst/>
            </a:prstGeom>
            <a:ln w="28575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>
              <a:off x="1825006" y="3727310"/>
              <a:ext cx="673998" cy="6723"/>
            </a:xfrm>
            <a:prstGeom prst="straightConnector1">
              <a:avLst/>
            </a:prstGeom>
            <a:ln w="28575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Group 105"/>
          <p:cNvGrpSpPr/>
          <p:nvPr/>
        </p:nvGrpSpPr>
        <p:grpSpPr>
          <a:xfrm>
            <a:off x="1114425" y="1929806"/>
            <a:ext cx="968453" cy="1379431"/>
            <a:chOff x="1771572" y="2808365"/>
            <a:chExt cx="968453" cy="1379431"/>
          </a:xfrm>
        </p:grpSpPr>
        <p:cxnSp>
          <p:nvCxnSpPr>
            <p:cNvPr id="107" name="Straight Arrow Connector 106"/>
            <p:cNvCxnSpPr>
              <a:stCxn id="74" idx="2"/>
            </p:cNvCxnSpPr>
            <p:nvPr/>
          </p:nvCxnSpPr>
          <p:spPr>
            <a:xfrm flipH="1">
              <a:off x="1771572" y="2808365"/>
              <a:ext cx="764237" cy="1363564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>
              <a:stCxn id="74" idx="2"/>
            </p:cNvCxnSpPr>
            <p:nvPr/>
          </p:nvCxnSpPr>
          <p:spPr>
            <a:xfrm>
              <a:off x="2535809" y="2808365"/>
              <a:ext cx="204216" cy="1379431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9" name="Straight Arrow Connector 108"/>
          <p:cNvCxnSpPr>
            <a:stCxn id="98" idx="2"/>
            <a:endCxn id="77" idx="0"/>
          </p:cNvCxnSpPr>
          <p:nvPr/>
        </p:nvCxnSpPr>
        <p:spPr>
          <a:xfrm flipH="1">
            <a:off x="3187536" y="1929806"/>
            <a:ext cx="569741" cy="1374367"/>
          </a:xfrm>
          <a:prstGeom prst="straightConnector1">
            <a:avLst/>
          </a:prstGeom>
          <a:ln w="19050">
            <a:solidFill>
              <a:srgbClr val="FF0000"/>
            </a:solidFill>
            <a:prstDash val="lg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oup 109"/>
          <p:cNvGrpSpPr/>
          <p:nvPr/>
        </p:nvGrpSpPr>
        <p:grpSpPr>
          <a:xfrm>
            <a:off x="368612" y="4947586"/>
            <a:ext cx="5637846" cy="530988"/>
            <a:chOff x="486086" y="5415124"/>
            <a:chExt cx="5637846" cy="530988"/>
          </a:xfrm>
        </p:grpSpPr>
        <p:grpSp>
          <p:nvGrpSpPr>
            <p:cNvPr id="111" name="Group 110"/>
            <p:cNvGrpSpPr/>
            <p:nvPr/>
          </p:nvGrpSpPr>
          <p:grpSpPr>
            <a:xfrm>
              <a:off x="486086" y="5420885"/>
              <a:ext cx="5637846" cy="525227"/>
              <a:chOff x="486086" y="5420885"/>
              <a:chExt cx="5637846" cy="525227"/>
            </a:xfrm>
          </p:grpSpPr>
          <p:grpSp>
            <p:nvGrpSpPr>
              <p:cNvPr id="114" name="Group 113"/>
              <p:cNvGrpSpPr/>
              <p:nvPr/>
            </p:nvGrpSpPr>
            <p:grpSpPr>
              <a:xfrm>
                <a:off x="486086" y="5420885"/>
                <a:ext cx="2923030" cy="525227"/>
                <a:chOff x="1272540" y="6358995"/>
                <a:chExt cx="2923030" cy="525227"/>
              </a:xfrm>
            </p:grpSpPr>
            <p:grpSp>
              <p:nvGrpSpPr>
                <p:cNvPr id="117" name="Group 116"/>
                <p:cNvGrpSpPr/>
                <p:nvPr/>
              </p:nvGrpSpPr>
              <p:grpSpPr>
                <a:xfrm>
                  <a:off x="1272540" y="6358995"/>
                  <a:ext cx="2923030" cy="525227"/>
                  <a:chOff x="219456" y="5670180"/>
                  <a:chExt cx="2923030" cy="530749"/>
                </a:xfrm>
              </p:grpSpPr>
              <p:cxnSp>
                <p:nvCxnSpPr>
                  <p:cNvPr id="119" name="Straight Arrow Connector 118"/>
                  <p:cNvCxnSpPr/>
                  <p:nvPr/>
                </p:nvCxnSpPr>
                <p:spPr>
                  <a:xfrm>
                    <a:off x="219456" y="6043830"/>
                    <a:ext cx="803302" cy="0"/>
                  </a:xfrm>
                  <a:prstGeom prst="straightConnector1">
                    <a:avLst/>
                  </a:prstGeom>
                  <a:ln w="25400">
                    <a:solidFill>
                      <a:schemeClr val="bg2">
                        <a:lumMod val="50000"/>
                      </a:schemeClr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0" name="TextBox 119"/>
                  <p:cNvSpPr txBox="1"/>
                  <p:nvPr/>
                </p:nvSpPr>
                <p:spPr>
                  <a:xfrm>
                    <a:off x="1124711" y="5670180"/>
                    <a:ext cx="2017775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 err="1" smtClean="0"/>
                      <a:t>Substream</a:t>
                    </a:r>
                    <a:r>
                      <a:rPr lang="en-US" sz="1200" dirty="0" smtClean="0"/>
                      <a:t> 1 of channel 1</a:t>
                    </a:r>
                    <a:endParaRPr lang="en-US" sz="1200" dirty="0"/>
                  </a:p>
                </p:txBody>
              </p:sp>
              <p:sp>
                <p:nvSpPr>
                  <p:cNvPr id="121" name="TextBox 120"/>
                  <p:cNvSpPr txBox="1"/>
                  <p:nvPr/>
                </p:nvSpPr>
                <p:spPr>
                  <a:xfrm>
                    <a:off x="1124711" y="5923930"/>
                    <a:ext cx="2017775" cy="27699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200" dirty="0" err="1" smtClean="0"/>
                      <a:t>Substream</a:t>
                    </a:r>
                    <a:r>
                      <a:rPr lang="en-US" sz="1200" dirty="0" smtClean="0"/>
                      <a:t> 2 of channel 1</a:t>
                    </a:r>
                    <a:endParaRPr lang="en-US" sz="1200" dirty="0"/>
                  </a:p>
                </p:txBody>
              </p:sp>
            </p:grpSp>
            <p:cxnSp>
              <p:nvCxnSpPr>
                <p:cNvPr id="118" name="Straight Arrow Connector 117"/>
                <p:cNvCxnSpPr/>
                <p:nvPr/>
              </p:nvCxnSpPr>
              <p:spPr>
                <a:xfrm flipV="1">
                  <a:off x="1303691" y="6487410"/>
                  <a:ext cx="772151" cy="6335"/>
                </a:xfrm>
                <a:prstGeom prst="straightConnector1">
                  <a:avLst/>
                </a:prstGeom>
                <a:ln w="19050">
                  <a:solidFill>
                    <a:schemeClr val="accent3">
                      <a:lumMod val="75000"/>
                    </a:schemeClr>
                  </a:solidFill>
                  <a:prstDash val="dash"/>
                  <a:tailEnd type="triangle"/>
                </a:ln>
              </p:spPr>
              <p:style>
                <a:lnRef idx="1">
                  <a:schemeClr val="accent3"/>
                </a:lnRef>
                <a:fillRef idx="0">
                  <a:schemeClr val="accent3"/>
                </a:fillRef>
                <a:effectRef idx="0">
                  <a:schemeClr val="accent3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15" name="Straight Arrow Connector 114"/>
              <p:cNvCxnSpPr/>
              <p:nvPr/>
            </p:nvCxnSpPr>
            <p:spPr>
              <a:xfrm flipV="1">
                <a:off x="3230245" y="5813251"/>
                <a:ext cx="761767" cy="1472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prstDash val="lgDash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6" name="TextBox 115"/>
              <p:cNvSpPr txBox="1"/>
              <p:nvPr/>
            </p:nvSpPr>
            <p:spPr>
              <a:xfrm>
                <a:off x="4106157" y="5666282"/>
                <a:ext cx="201777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smtClean="0"/>
                  <a:t>Possible connection</a:t>
                </a:r>
                <a:endParaRPr lang="en-US" sz="1200" dirty="0"/>
              </a:p>
            </p:txBody>
          </p:sp>
        </p:grpSp>
        <p:sp>
          <p:nvSpPr>
            <p:cNvPr id="112" name="TextBox 111"/>
            <p:cNvSpPr txBox="1"/>
            <p:nvPr/>
          </p:nvSpPr>
          <p:spPr>
            <a:xfrm>
              <a:off x="4093464" y="5415124"/>
              <a:ext cx="20177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Substream</a:t>
              </a:r>
              <a:r>
                <a:rPr lang="en-US" sz="1200" dirty="0" smtClean="0"/>
                <a:t> 1 of channel 2</a:t>
              </a:r>
              <a:endParaRPr lang="en-US" sz="1200" dirty="0"/>
            </a:p>
          </p:txBody>
        </p:sp>
        <p:cxnSp>
          <p:nvCxnSpPr>
            <p:cNvPr id="113" name="Straight Arrow Connector 112"/>
            <p:cNvCxnSpPr/>
            <p:nvPr/>
          </p:nvCxnSpPr>
          <p:spPr>
            <a:xfrm flipV="1">
              <a:off x="3219360" y="5543539"/>
              <a:ext cx="772151" cy="6335"/>
            </a:xfrm>
            <a:prstGeom prst="straightConnector1">
              <a:avLst/>
            </a:prstGeom>
            <a:ln w="19050">
              <a:solidFill>
                <a:schemeClr val="accent4">
                  <a:lumMod val="75000"/>
                </a:schemeClr>
              </a:solidFill>
              <a:prstDash val="dashDot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22" name="Straight Arrow Connector 121"/>
          <p:cNvCxnSpPr>
            <a:stCxn id="98" idx="2"/>
            <a:endCxn id="82" idx="0"/>
          </p:cNvCxnSpPr>
          <p:nvPr/>
        </p:nvCxnSpPr>
        <p:spPr>
          <a:xfrm>
            <a:off x="3757277" y="1929806"/>
            <a:ext cx="522939" cy="1372793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prstDash val="dashDot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77" idx="1"/>
            <a:endCxn id="101" idx="3"/>
          </p:cNvCxnSpPr>
          <p:nvPr/>
        </p:nvCxnSpPr>
        <p:spPr>
          <a:xfrm flipH="1" flipV="1">
            <a:off x="2377353" y="3528693"/>
            <a:ext cx="670647" cy="4080"/>
          </a:xfrm>
          <a:prstGeom prst="straightConnector1">
            <a:avLst/>
          </a:prstGeom>
          <a:ln w="19050">
            <a:solidFill>
              <a:srgbClr val="FF0000"/>
            </a:solidFill>
            <a:prstDash val="lg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grpSp>
        <p:nvGrpSpPr>
          <p:cNvPr id="54" name="Group 53"/>
          <p:cNvGrpSpPr/>
          <p:nvPr/>
        </p:nvGrpSpPr>
        <p:grpSpPr>
          <a:xfrm>
            <a:off x="1080109" y="3309444"/>
            <a:ext cx="3201098" cy="369332"/>
            <a:chOff x="5249047" y="3733300"/>
            <a:chExt cx="3201098" cy="369332"/>
          </a:xfrm>
        </p:grpSpPr>
        <p:sp>
          <p:nvSpPr>
            <p:cNvPr id="55" name="TextBox 54"/>
            <p:cNvSpPr txBox="1"/>
            <p:nvPr/>
          </p:nvSpPr>
          <p:spPr>
            <a:xfrm>
              <a:off x="5249047" y="3733300"/>
              <a:ext cx="1979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6215911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16743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823243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02848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" dur="indefinite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after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Choose the server and </a:t>
            </a:r>
            <a:r>
              <a:rPr lang="en-US" dirty="0" err="1" smtClean="0"/>
              <a:t>substream</a:t>
            </a:r>
            <a:r>
              <a:rPr lang="en-US" dirty="0" smtClean="0"/>
              <a:t> with minimum increment in diameter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4" name="Content Placeholder 3"/>
          <p:cNvSpPr txBox="1">
            <a:spLocks/>
          </p:cNvSpPr>
          <p:nvPr/>
        </p:nvSpPr>
        <p:spPr>
          <a:xfrm>
            <a:off x="5578123" y="1485249"/>
            <a:ext cx="3456149" cy="268756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lvl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</a:pPr>
            <a:endParaRPr lang="en-US" sz="2000" dirty="0">
              <a:solidFill>
                <a:schemeClr val="tx1"/>
              </a:solidFill>
            </a:endParaRPr>
          </a:p>
          <a:p>
            <a:pPr marL="274320" lvl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Add the </a:t>
            </a:r>
            <a:r>
              <a:rPr lang="en-US" sz="2000" dirty="0">
                <a:solidFill>
                  <a:schemeClr val="tx1"/>
                </a:solidFill>
              </a:rPr>
              <a:t>server into the corresponding delivery </a:t>
            </a:r>
            <a:r>
              <a:rPr lang="en-US" sz="2000" dirty="0" smtClean="0">
                <a:solidFill>
                  <a:schemeClr val="tx1"/>
                </a:solidFill>
              </a:rPr>
              <a:t>tree</a:t>
            </a:r>
          </a:p>
          <a:p>
            <a:pPr marL="274320" lvl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274320" lvl="1">
              <a:lnSpc>
                <a:spcPct val="80000"/>
              </a:lnSpc>
              <a:spcBef>
                <a:spcPts val="600"/>
              </a:spcBef>
              <a:buClr>
                <a:schemeClr val="accent1"/>
              </a:buClr>
            </a:pPr>
            <a:r>
              <a:rPr lang="en-US" sz="2000" dirty="0" smtClean="0">
                <a:solidFill>
                  <a:schemeClr val="tx1"/>
                </a:solidFill>
              </a:rPr>
              <a:t>Continue adding servers until all the streams are fulfilled</a:t>
            </a:r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dirty="0"/>
          </a:p>
        </p:txBody>
      </p:sp>
      <p:sp>
        <p:nvSpPr>
          <p:cNvPr id="61" name="Cloud 60"/>
          <p:cNvSpPr/>
          <p:nvPr/>
        </p:nvSpPr>
        <p:spPr>
          <a:xfrm rot="11085414">
            <a:off x="282850" y="2266580"/>
            <a:ext cx="4982775" cy="2426119"/>
          </a:xfrm>
          <a:prstGeom prst="cloud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grpSp>
        <p:nvGrpSpPr>
          <p:cNvPr id="70" name="Group 69"/>
          <p:cNvGrpSpPr/>
          <p:nvPr/>
        </p:nvGrpSpPr>
        <p:grpSpPr>
          <a:xfrm>
            <a:off x="1217517" y="1929806"/>
            <a:ext cx="3062699" cy="1602967"/>
            <a:chOff x="1318101" y="2923691"/>
            <a:chExt cx="3062699" cy="1602967"/>
          </a:xfrm>
        </p:grpSpPr>
        <p:grpSp>
          <p:nvGrpSpPr>
            <p:cNvPr id="72" name="Group 71"/>
            <p:cNvGrpSpPr/>
            <p:nvPr/>
          </p:nvGrpSpPr>
          <p:grpSpPr>
            <a:xfrm>
              <a:off x="1318101" y="2923691"/>
              <a:ext cx="3062699" cy="1602967"/>
              <a:chOff x="2973165" y="2813963"/>
              <a:chExt cx="3062699" cy="1602967"/>
            </a:xfrm>
          </p:grpSpPr>
          <p:cxnSp>
            <p:nvCxnSpPr>
              <p:cNvPr id="74" name="Straight Connector 73"/>
              <p:cNvCxnSpPr>
                <a:stCxn id="81" idx="2"/>
                <a:endCxn id="87" idx="0"/>
              </p:cNvCxnSpPr>
              <p:nvPr/>
            </p:nvCxnSpPr>
            <p:spPr>
              <a:xfrm flipH="1">
                <a:off x="2973165" y="2813963"/>
                <a:ext cx="661145" cy="1363564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>
                <a:stCxn id="81" idx="2"/>
                <a:endCxn id="84" idx="0"/>
              </p:cNvCxnSpPr>
              <p:nvPr/>
            </p:nvCxnSpPr>
            <p:spPr>
              <a:xfrm>
                <a:off x="3634310" y="2813963"/>
                <a:ext cx="1308874" cy="1374367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95" idx="1"/>
                <a:endCxn id="87" idx="3"/>
              </p:cNvCxnSpPr>
              <p:nvPr/>
            </p:nvCxnSpPr>
            <p:spPr>
              <a:xfrm flipH="1" flipV="1">
                <a:off x="3146989" y="4406127"/>
                <a:ext cx="673998" cy="6723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84" idx="1"/>
                <a:endCxn id="95" idx="3"/>
              </p:cNvCxnSpPr>
              <p:nvPr/>
            </p:nvCxnSpPr>
            <p:spPr>
              <a:xfrm flipH="1" flipV="1">
                <a:off x="4133001" y="4412850"/>
                <a:ext cx="670647" cy="4080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8" name="Straight Connector 77"/>
              <p:cNvCxnSpPr>
                <a:stCxn id="92" idx="2"/>
                <a:endCxn id="84" idx="0"/>
              </p:cNvCxnSpPr>
              <p:nvPr/>
            </p:nvCxnSpPr>
            <p:spPr>
              <a:xfrm flipH="1">
                <a:off x="4943184" y="2813963"/>
                <a:ext cx="569741" cy="1374367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9" name="Straight Connector 78"/>
              <p:cNvCxnSpPr>
                <a:stCxn id="92" idx="2"/>
                <a:endCxn id="89" idx="0"/>
              </p:cNvCxnSpPr>
              <p:nvPr/>
            </p:nvCxnSpPr>
            <p:spPr>
              <a:xfrm>
                <a:off x="5512925" y="2813963"/>
                <a:ext cx="522939" cy="1372793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73" name="Straight Connector 72"/>
            <p:cNvCxnSpPr>
              <a:stCxn id="81" idx="2"/>
              <a:endCxn id="95" idx="0"/>
            </p:cNvCxnSpPr>
            <p:nvPr/>
          </p:nvCxnSpPr>
          <p:spPr>
            <a:xfrm>
              <a:off x="1979246" y="2923691"/>
              <a:ext cx="342684" cy="1367781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0" name="Group 79"/>
          <p:cNvGrpSpPr/>
          <p:nvPr/>
        </p:nvGrpSpPr>
        <p:grpSpPr>
          <a:xfrm>
            <a:off x="1674446" y="1472606"/>
            <a:ext cx="1082840" cy="457200"/>
            <a:chOff x="3469286" y="2366839"/>
            <a:chExt cx="1082840" cy="457200"/>
          </a:xfrm>
        </p:grpSpPr>
        <p:pic>
          <p:nvPicPr>
            <p:cNvPr id="81" name="Picture 8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69286" y="2366839"/>
              <a:ext cx="408432" cy="457200"/>
            </a:xfrm>
            <a:prstGeom prst="rect">
              <a:avLst/>
            </a:prstGeom>
          </p:spPr>
        </p:pic>
        <p:sp>
          <p:nvSpPr>
            <p:cNvPr id="82" name="TextBox 81"/>
            <p:cNvSpPr txBox="1"/>
            <p:nvPr/>
          </p:nvSpPr>
          <p:spPr>
            <a:xfrm>
              <a:off x="3726739" y="2379482"/>
              <a:ext cx="8253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Source 1</a:t>
              </a:r>
            </a:p>
            <a:p>
              <a:pPr algn="ctr"/>
              <a:r>
                <a:rPr lang="en-US" sz="1000" dirty="0" smtClean="0"/>
                <a:t>Channel 1</a:t>
              </a:r>
              <a:endParaRPr lang="en-US" sz="1000" dirty="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2765538" y="3304173"/>
            <a:ext cx="969584" cy="862374"/>
            <a:chOff x="4157680" y="3406269"/>
            <a:chExt cx="969584" cy="862374"/>
          </a:xfrm>
        </p:grpSpPr>
        <p:pic>
          <p:nvPicPr>
            <p:cNvPr id="84" name="Picture 8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720" r="14953"/>
            <a:stretch/>
          </p:blipFill>
          <p:spPr>
            <a:xfrm>
              <a:off x="4440142" y="3406269"/>
              <a:ext cx="279071" cy="457200"/>
            </a:xfrm>
            <a:prstGeom prst="rect">
              <a:avLst/>
            </a:prstGeom>
          </p:spPr>
        </p:pic>
        <p:sp>
          <p:nvSpPr>
            <p:cNvPr id="85" name="TextBox 84"/>
            <p:cNvSpPr txBox="1"/>
            <p:nvPr/>
          </p:nvSpPr>
          <p:spPr>
            <a:xfrm>
              <a:off x="4157680" y="3868533"/>
              <a:ext cx="96958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Subscribes to</a:t>
              </a:r>
            </a:p>
            <a:p>
              <a:pPr algn="ctr"/>
              <a:r>
                <a:rPr lang="en-US" sz="1000" dirty="0" smtClean="0"/>
                <a:t>Channel 1</a:t>
              </a:r>
              <a:endParaRPr lang="en-US" sz="1000" dirty="0"/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831222" y="3293370"/>
            <a:ext cx="916332" cy="867438"/>
            <a:chOff x="2947485" y="3590428"/>
            <a:chExt cx="916332" cy="867438"/>
          </a:xfrm>
        </p:grpSpPr>
        <p:pic>
          <p:nvPicPr>
            <p:cNvPr id="87" name="Picture 86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5548"/>
            <a:stretch/>
          </p:blipFill>
          <p:spPr>
            <a:xfrm>
              <a:off x="3159955" y="3590428"/>
              <a:ext cx="347649" cy="457200"/>
            </a:xfrm>
            <a:prstGeom prst="rect">
              <a:avLst/>
            </a:prstGeom>
          </p:spPr>
        </p:pic>
        <p:sp>
          <p:nvSpPr>
            <p:cNvPr id="88" name="TextBox 87"/>
            <p:cNvSpPr txBox="1"/>
            <p:nvPr/>
          </p:nvSpPr>
          <p:spPr>
            <a:xfrm>
              <a:off x="2947485" y="4057756"/>
              <a:ext cx="91633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Subscribes to</a:t>
              </a:r>
            </a:p>
            <a:p>
              <a:pPr algn="ctr"/>
              <a:r>
                <a:rPr lang="en-US" sz="1000" dirty="0" smtClean="0"/>
                <a:t>Channel 1</a:t>
              </a:r>
              <a:endParaRPr lang="en-US" sz="1000" dirty="0"/>
            </a:p>
          </p:txBody>
        </p:sp>
      </p:grpSp>
      <p:pic>
        <p:nvPicPr>
          <p:cNvPr id="89" name="Picture 88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22"/>
          <a:stretch/>
        </p:blipFill>
        <p:spPr>
          <a:xfrm>
            <a:off x="4105861" y="3302599"/>
            <a:ext cx="348710" cy="457200"/>
          </a:xfrm>
          <a:prstGeom prst="rect">
            <a:avLst/>
          </a:prstGeom>
        </p:spPr>
      </p:pic>
      <p:sp>
        <p:nvSpPr>
          <p:cNvPr id="90" name="TextBox 89"/>
          <p:cNvSpPr txBox="1"/>
          <p:nvPr/>
        </p:nvSpPr>
        <p:spPr>
          <a:xfrm>
            <a:off x="3745200" y="3766437"/>
            <a:ext cx="10129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Subscribes to Channel 2</a:t>
            </a:r>
            <a:endParaRPr lang="en-US" sz="1000" dirty="0"/>
          </a:p>
        </p:txBody>
      </p:sp>
      <p:grpSp>
        <p:nvGrpSpPr>
          <p:cNvPr id="91" name="Group 90"/>
          <p:cNvGrpSpPr/>
          <p:nvPr/>
        </p:nvGrpSpPr>
        <p:grpSpPr>
          <a:xfrm>
            <a:off x="3553061" y="1472606"/>
            <a:ext cx="1082840" cy="457200"/>
            <a:chOff x="5141962" y="2368520"/>
            <a:chExt cx="1082840" cy="457200"/>
          </a:xfrm>
        </p:grpSpPr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1962" y="2368520"/>
              <a:ext cx="408432" cy="457200"/>
            </a:xfrm>
            <a:prstGeom prst="rect">
              <a:avLst/>
            </a:prstGeom>
          </p:spPr>
        </p:pic>
        <p:sp>
          <p:nvSpPr>
            <p:cNvPr id="93" name="TextBox 92"/>
            <p:cNvSpPr txBox="1"/>
            <p:nvPr/>
          </p:nvSpPr>
          <p:spPr>
            <a:xfrm>
              <a:off x="5399415" y="2381163"/>
              <a:ext cx="8253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Source </a:t>
              </a:r>
              <a:r>
                <a:rPr lang="en-US" altLang="zh-CN" sz="1000" dirty="0" smtClean="0"/>
                <a:t>2</a:t>
              </a:r>
              <a:endParaRPr lang="en-US" sz="1000" dirty="0" smtClean="0"/>
            </a:p>
            <a:p>
              <a:pPr algn="ctr"/>
              <a:r>
                <a:rPr lang="en-US" sz="1000" dirty="0" smtClean="0"/>
                <a:t>Channel 2</a:t>
              </a:r>
              <a:endParaRPr lang="en-US" sz="1000" dirty="0"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1798769" y="3297587"/>
            <a:ext cx="924670" cy="841435"/>
            <a:chOff x="4049345" y="4818238"/>
            <a:chExt cx="924670" cy="841435"/>
          </a:xfrm>
        </p:grpSpPr>
        <p:pic>
          <p:nvPicPr>
            <p:cNvPr id="95" name="Picture 94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188" r="17648"/>
            <a:stretch/>
          </p:blipFill>
          <p:spPr>
            <a:xfrm>
              <a:off x="4315915" y="4818238"/>
              <a:ext cx="312014" cy="462212"/>
            </a:xfrm>
            <a:prstGeom prst="rect">
              <a:avLst/>
            </a:prstGeom>
          </p:spPr>
        </p:pic>
        <p:sp>
          <p:nvSpPr>
            <p:cNvPr id="96" name="TextBox 95"/>
            <p:cNvSpPr txBox="1"/>
            <p:nvPr/>
          </p:nvSpPr>
          <p:spPr>
            <a:xfrm>
              <a:off x="4049345" y="5259563"/>
              <a:ext cx="9246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/>
                <a:t>Subscribes to</a:t>
              </a:r>
            </a:p>
            <a:p>
              <a:pPr algn="ctr"/>
              <a:r>
                <a:rPr lang="en-US" sz="1000" dirty="0" smtClean="0"/>
                <a:t>Channel 1, 2</a:t>
              </a:r>
              <a:endParaRPr lang="en-US" sz="1000" dirty="0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1289388" y="1929806"/>
            <a:ext cx="775951" cy="1503637"/>
            <a:chOff x="1723053" y="2230394"/>
            <a:chExt cx="775951" cy="1503639"/>
          </a:xfrm>
        </p:grpSpPr>
        <p:cxnSp>
          <p:nvCxnSpPr>
            <p:cNvPr id="98" name="Straight Arrow Connector 97"/>
            <p:cNvCxnSpPr>
              <a:stCxn id="81" idx="2"/>
            </p:cNvCxnSpPr>
            <p:nvPr/>
          </p:nvCxnSpPr>
          <p:spPr>
            <a:xfrm flipH="1">
              <a:off x="1723053" y="2230394"/>
              <a:ext cx="589274" cy="1363566"/>
            </a:xfrm>
            <a:prstGeom prst="straightConnector1">
              <a:avLst/>
            </a:prstGeom>
            <a:ln w="28575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/>
            <p:cNvCxnSpPr/>
            <p:nvPr/>
          </p:nvCxnSpPr>
          <p:spPr>
            <a:xfrm>
              <a:off x="1825006" y="3727310"/>
              <a:ext cx="673998" cy="6723"/>
            </a:xfrm>
            <a:prstGeom prst="straightConnector1">
              <a:avLst/>
            </a:prstGeom>
            <a:ln w="28575">
              <a:solidFill>
                <a:schemeClr val="bg2">
                  <a:lumMod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0" name="Group 99"/>
          <p:cNvGrpSpPr/>
          <p:nvPr/>
        </p:nvGrpSpPr>
        <p:grpSpPr>
          <a:xfrm>
            <a:off x="1114425" y="1929806"/>
            <a:ext cx="968453" cy="1379431"/>
            <a:chOff x="1771572" y="2808365"/>
            <a:chExt cx="968453" cy="1379431"/>
          </a:xfrm>
        </p:grpSpPr>
        <p:cxnSp>
          <p:nvCxnSpPr>
            <p:cNvPr id="101" name="Straight Arrow Connector 100"/>
            <p:cNvCxnSpPr>
              <a:stCxn id="81" idx="2"/>
            </p:cNvCxnSpPr>
            <p:nvPr/>
          </p:nvCxnSpPr>
          <p:spPr>
            <a:xfrm flipH="1">
              <a:off x="1771572" y="2808365"/>
              <a:ext cx="764237" cy="1363564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>
              <a:stCxn id="81" idx="2"/>
            </p:cNvCxnSpPr>
            <p:nvPr/>
          </p:nvCxnSpPr>
          <p:spPr>
            <a:xfrm>
              <a:off x="2535809" y="2808365"/>
              <a:ext cx="204216" cy="1379431"/>
            </a:xfrm>
            <a:prstGeom prst="straightConnector1">
              <a:avLst/>
            </a:prstGeom>
            <a:ln w="28575">
              <a:solidFill>
                <a:schemeClr val="accent3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04" name="Straight Arrow Connector 103"/>
          <p:cNvCxnSpPr>
            <a:stCxn id="92" idx="2"/>
            <a:endCxn id="89" idx="0"/>
          </p:cNvCxnSpPr>
          <p:nvPr/>
        </p:nvCxnSpPr>
        <p:spPr>
          <a:xfrm>
            <a:off x="3757277" y="1929806"/>
            <a:ext cx="522939" cy="1372793"/>
          </a:xfrm>
          <a:prstGeom prst="straightConnector1">
            <a:avLst/>
          </a:prstGeom>
          <a:ln w="28575">
            <a:solidFill>
              <a:schemeClr val="accent4">
                <a:lumMod val="75000"/>
              </a:schemeClr>
            </a:solidFill>
            <a:prstDash val="dashDot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grpSp>
        <p:nvGrpSpPr>
          <p:cNvPr id="106" name="Group 105"/>
          <p:cNvGrpSpPr/>
          <p:nvPr/>
        </p:nvGrpSpPr>
        <p:grpSpPr>
          <a:xfrm>
            <a:off x="368612" y="4947586"/>
            <a:ext cx="5625153" cy="530988"/>
            <a:chOff x="486086" y="5415124"/>
            <a:chExt cx="5625153" cy="530988"/>
          </a:xfrm>
        </p:grpSpPr>
        <p:grpSp>
          <p:nvGrpSpPr>
            <p:cNvPr id="110" name="Group 109"/>
            <p:cNvGrpSpPr/>
            <p:nvPr/>
          </p:nvGrpSpPr>
          <p:grpSpPr>
            <a:xfrm>
              <a:off x="486086" y="5420885"/>
              <a:ext cx="2923030" cy="525227"/>
              <a:chOff x="1272540" y="6358995"/>
              <a:chExt cx="2923030" cy="525227"/>
            </a:xfrm>
          </p:grpSpPr>
          <p:grpSp>
            <p:nvGrpSpPr>
              <p:cNvPr id="113" name="Group 112"/>
              <p:cNvGrpSpPr/>
              <p:nvPr/>
            </p:nvGrpSpPr>
            <p:grpSpPr>
              <a:xfrm>
                <a:off x="1272540" y="6358995"/>
                <a:ext cx="2923030" cy="525227"/>
                <a:chOff x="219456" y="5670180"/>
                <a:chExt cx="2923030" cy="530749"/>
              </a:xfrm>
            </p:grpSpPr>
            <p:cxnSp>
              <p:nvCxnSpPr>
                <p:cNvPr id="115" name="Straight Arrow Connector 114"/>
                <p:cNvCxnSpPr/>
                <p:nvPr/>
              </p:nvCxnSpPr>
              <p:spPr>
                <a:xfrm>
                  <a:off x="219456" y="6043830"/>
                  <a:ext cx="803302" cy="0"/>
                </a:xfrm>
                <a:prstGeom prst="straightConnector1">
                  <a:avLst/>
                </a:prstGeom>
                <a:ln w="25400">
                  <a:solidFill>
                    <a:schemeClr val="bg2">
                      <a:lumMod val="50000"/>
                    </a:schemeClr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6" name="TextBox 115"/>
                <p:cNvSpPr txBox="1"/>
                <p:nvPr/>
              </p:nvSpPr>
              <p:spPr>
                <a:xfrm>
                  <a:off x="1124711" y="5670180"/>
                  <a:ext cx="2017775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err="1" smtClean="0"/>
                    <a:t>Substream</a:t>
                  </a:r>
                  <a:r>
                    <a:rPr lang="en-US" sz="1200" dirty="0" smtClean="0"/>
                    <a:t> 1 of channel 1</a:t>
                  </a:r>
                  <a:endParaRPr lang="en-US" sz="1200" dirty="0"/>
                </a:p>
              </p:txBody>
            </p:sp>
            <p:sp>
              <p:nvSpPr>
                <p:cNvPr id="117" name="TextBox 116"/>
                <p:cNvSpPr txBox="1"/>
                <p:nvPr/>
              </p:nvSpPr>
              <p:spPr>
                <a:xfrm>
                  <a:off x="1124711" y="5923930"/>
                  <a:ext cx="2017775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200" dirty="0" err="1" smtClean="0"/>
                    <a:t>Substream</a:t>
                  </a:r>
                  <a:r>
                    <a:rPr lang="en-US" sz="1200" dirty="0" smtClean="0"/>
                    <a:t> 2 of channel 1</a:t>
                  </a:r>
                  <a:endParaRPr lang="en-US" sz="1200" dirty="0"/>
                </a:p>
              </p:txBody>
            </p:sp>
          </p:grpSp>
          <p:cxnSp>
            <p:nvCxnSpPr>
              <p:cNvPr id="114" name="Straight Arrow Connector 113"/>
              <p:cNvCxnSpPr/>
              <p:nvPr/>
            </p:nvCxnSpPr>
            <p:spPr>
              <a:xfrm flipV="1">
                <a:off x="1303691" y="6487410"/>
                <a:ext cx="772151" cy="6335"/>
              </a:xfrm>
              <a:prstGeom prst="straightConnector1">
                <a:avLst/>
              </a:prstGeom>
              <a:ln w="19050">
                <a:solidFill>
                  <a:schemeClr val="accent3">
                    <a:lumMod val="75000"/>
                  </a:schemeClr>
                </a:solidFill>
                <a:prstDash val="dash"/>
                <a:tailEnd type="triangle"/>
              </a:ln>
            </p:spPr>
            <p:style>
              <a:lnRef idx="1">
                <a:schemeClr val="accent3"/>
              </a:lnRef>
              <a:fillRef idx="0">
                <a:schemeClr val="accent3"/>
              </a:fillRef>
              <a:effectRef idx="0">
                <a:schemeClr val="accent3"/>
              </a:effectRef>
              <a:fontRef idx="minor">
                <a:schemeClr val="tx1"/>
              </a:fontRef>
            </p:style>
          </p:cxnSp>
        </p:grpSp>
        <p:sp>
          <p:nvSpPr>
            <p:cNvPr id="108" name="TextBox 107"/>
            <p:cNvSpPr txBox="1"/>
            <p:nvPr/>
          </p:nvSpPr>
          <p:spPr>
            <a:xfrm>
              <a:off x="4093464" y="5415124"/>
              <a:ext cx="201777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 err="1" smtClean="0"/>
                <a:t>Substream</a:t>
              </a:r>
              <a:r>
                <a:rPr lang="en-US" sz="1200" dirty="0" smtClean="0"/>
                <a:t> 1 of channel 2</a:t>
              </a:r>
              <a:endParaRPr lang="en-US" sz="1200" dirty="0"/>
            </a:p>
          </p:txBody>
        </p:sp>
        <p:cxnSp>
          <p:nvCxnSpPr>
            <p:cNvPr id="109" name="Straight Arrow Connector 108"/>
            <p:cNvCxnSpPr/>
            <p:nvPr/>
          </p:nvCxnSpPr>
          <p:spPr>
            <a:xfrm flipV="1">
              <a:off x="3219360" y="5543539"/>
              <a:ext cx="772151" cy="6335"/>
            </a:xfrm>
            <a:prstGeom prst="straightConnector1">
              <a:avLst/>
            </a:prstGeom>
            <a:ln w="19050">
              <a:solidFill>
                <a:schemeClr val="accent4">
                  <a:lumMod val="75000"/>
                </a:schemeClr>
              </a:solidFill>
              <a:prstDash val="dashDot"/>
              <a:tailEnd type="triangle"/>
            </a:ln>
          </p:spPr>
          <p:style>
            <a:lnRef idx="1">
              <a:schemeClr val="accent3"/>
            </a:lnRef>
            <a:fillRef idx="0">
              <a:schemeClr val="accent3"/>
            </a:fillRef>
            <a:effectRef idx="0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118" name="Straight Arrow Connector 117"/>
          <p:cNvCxnSpPr>
            <a:stCxn id="81" idx="2"/>
          </p:cNvCxnSpPr>
          <p:nvPr/>
        </p:nvCxnSpPr>
        <p:spPr>
          <a:xfrm>
            <a:off x="1878662" y="1929806"/>
            <a:ext cx="1169338" cy="1379431"/>
          </a:xfrm>
          <a:prstGeom prst="straightConnector1">
            <a:avLst/>
          </a:prstGeom>
          <a:ln w="28575">
            <a:solidFill>
              <a:schemeClr val="accent3">
                <a:lumMod val="75000"/>
              </a:schemeClr>
            </a:solidFill>
            <a:prstDash val="dash"/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grpSp>
        <p:nvGrpSpPr>
          <p:cNvPr id="50" name="Group 49"/>
          <p:cNvGrpSpPr/>
          <p:nvPr/>
        </p:nvGrpSpPr>
        <p:grpSpPr>
          <a:xfrm>
            <a:off x="1080109" y="3309444"/>
            <a:ext cx="3201098" cy="369332"/>
            <a:chOff x="5249047" y="3733300"/>
            <a:chExt cx="3201098" cy="369332"/>
          </a:xfrm>
        </p:grpSpPr>
        <p:sp>
          <p:nvSpPr>
            <p:cNvPr id="51" name="TextBox 50"/>
            <p:cNvSpPr txBox="1"/>
            <p:nvPr/>
          </p:nvSpPr>
          <p:spPr>
            <a:xfrm>
              <a:off x="5249047" y="3733300"/>
              <a:ext cx="1979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215911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16743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823243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59465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1"/>
                                      </p:to>
                                    </p:set>
                                    <p:animEffect filter="image" prLst="opacity: 0.1">
                                      <p:cBhvr rctx="IE">
                                        <p:cTn id="7" dur="indefinite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1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 Analysis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27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199" y="1219200"/>
                <a:ext cx="8362335" cy="493776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The overall complexity is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>
                                <a:latin typeface="Cambria Math" panose="02040503050406030204" pitchFamily="18" charset="0"/>
                              </a:rPr>
                              <m:t>𝐌</m:t>
                            </m:r>
                          </m:e>
                        </m:d>
                      </m:e>
                      <m:sup>
                        <m:r>
                          <a:rPr lang="en-US" b="1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b="1">
                        <a:latin typeface="Cambria Math" panose="02040503050406030204" pitchFamily="18" charset="0"/>
                      </a:rPr>
                      <m:t>|</m:t>
                    </m:r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HK" b="1">
                            <a:latin typeface="Cambria Math" panose="02040503050406030204" pitchFamily="18" charset="0"/>
                          </a:rPr>
                          <m:t>𝐏</m:t>
                        </m:r>
                        <m:r>
                          <a:rPr lang="en-US" b="1"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p>
                        <m:r>
                          <a:rPr lang="en-HK" b="1" i="1"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n-HK" b="1" i="1">
                        <a:latin typeface="Cambria Math" panose="02040503050406030204" pitchFamily="18" charset="0"/>
                      </a:rPr>
                      <m:t>|</m:t>
                    </m:r>
                    <m:r>
                      <a:rPr lang="en-HK" b="1">
                        <a:latin typeface="Cambria Math" panose="02040503050406030204" pitchFamily="18" charset="0"/>
                      </a:rPr>
                      <m:t>𝐕</m:t>
                    </m:r>
                    <m:r>
                      <a:rPr lang="en-HK" b="1">
                        <a:latin typeface="Cambria Math" panose="02040503050406030204" pitchFamily="18" charset="0"/>
                      </a:rPr>
                      <m:t>|)</m:t>
                    </m:r>
                  </m:oMath>
                </a14:m>
                <a:endParaRPr lang="en-US" b="1" dirty="0" smtClean="0"/>
              </a:p>
              <a:p>
                <a:pPr lvl="1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>
                            <a:latin typeface="Cambria Math" panose="02040503050406030204" pitchFamily="18" charset="0"/>
                          </a:rPr>
                          <m:t>𝐌</m:t>
                        </m:r>
                      </m:e>
                    </m:d>
                  </m:oMath>
                </a14:m>
                <a:r>
                  <a:rPr lang="en-US" dirty="0"/>
                  <a:t> is the number of channels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𝐏</m:t>
                    </m:r>
                    <m:r>
                      <a:rPr lang="en-US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dirty="0"/>
                  <a:t> is the number of servers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𝐕</m:t>
                    </m:r>
                    <m:r>
                      <a:rPr lang="en-US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dirty="0"/>
                  <a:t> is the number of servers and </a:t>
                </a:r>
                <a:r>
                  <a:rPr lang="en-US" dirty="0" smtClean="0"/>
                  <a:t>sources</a:t>
                </a:r>
              </a:p>
              <a:p>
                <a:pPr lvl="1"/>
                <a:endParaRPr lang="en-US" dirty="0"/>
              </a:p>
              <a:p>
                <a:r>
                  <a:rPr lang="en-US" dirty="0"/>
                  <a:t>One </a:t>
                </a:r>
                <a:r>
                  <a:rPr lang="en-US" dirty="0" smtClean="0"/>
                  <a:t>node is </a:t>
                </a:r>
                <a:r>
                  <a:rPr lang="en-US" dirty="0"/>
                  <a:t>added </a:t>
                </a:r>
                <a:r>
                  <a:rPr lang="en-US" dirty="0" smtClean="0"/>
                  <a:t>into one delivery tree at each round: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𝐌</m:t>
                        </m:r>
                      </m:e>
                    </m:d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𝐏</m:t>
                            </m:r>
                          </m:e>
                        </m:d>
                      </m:e>
                      <m:sup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d>
                      <m:dPr>
                        <m:begChr m:val="|"/>
                        <m:endChr m:val="|"/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0" smtClean="0">
                            <a:latin typeface="Cambria Math" panose="02040503050406030204" pitchFamily="18" charset="0"/>
                          </a:rPr>
                          <m:t>𝐕</m:t>
                        </m:r>
                      </m:e>
                    </m:d>
                    <m:r>
                      <a:rPr lang="en-US" b="1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 smtClean="0"/>
                  <a:t>:</a:t>
                </a:r>
              </a:p>
              <a:p>
                <a:pPr lvl="1"/>
                <a:r>
                  <a:rPr lang="en-US" dirty="0" smtClean="0"/>
                  <a:t>Selection of the node and the corresponding delivery tree costs</a:t>
                </a:r>
                <a:endParaRPr lang="en-US" sz="2400" dirty="0" smtClean="0"/>
              </a:p>
              <a:p>
                <a:pPr lvl="1"/>
                <a:r>
                  <a:rPr lang="en-US" dirty="0" smtClean="0"/>
                  <a:t>Checking and update of the network resources costs</a:t>
                </a:r>
              </a:p>
              <a:p>
                <a:r>
                  <a:rPr lang="en-US" dirty="0" smtClean="0"/>
                  <a:t>There are totally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begChr m:val="|"/>
                            <m:endChr m:val="|"/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𝐌</m:t>
                            </m:r>
                          </m:e>
                        </m:d>
                        <m:d>
                          <m:dPr>
                            <m:begChr m:val="|"/>
                            <m:endChr m:val="|"/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1" i="0" smtClean="0">
                                <a:latin typeface="Cambria Math" panose="02040503050406030204" pitchFamily="18" charset="0"/>
                              </a:rPr>
                              <m:t>𝐏</m:t>
                            </m:r>
                          </m:e>
                        </m:d>
                      </m:e>
                    </m:d>
                  </m:oMath>
                </a14:m>
                <a:r>
                  <a:rPr lang="en-US" dirty="0" smtClean="0"/>
                  <a:t> rounds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199" y="1219200"/>
                <a:ext cx="8362335" cy="4937760"/>
              </a:xfrm>
              <a:blipFill rotWithShape="0">
                <a:blip r:embed="rId3"/>
                <a:stretch>
                  <a:fillRect l="-656" t="-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20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FAB73BC-B049-4115-A692-8D63A059BFB8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Problem Formulation</a:t>
            </a:r>
          </a:p>
          <a:p>
            <a:r>
              <a:rPr lang="en-US" dirty="0"/>
              <a:t>COMMOS: A heuristic for collaborative multi-source multi-channel overlay </a:t>
            </a:r>
            <a:r>
              <a:rPr lang="en-US" dirty="0" smtClean="0"/>
              <a:t>streaming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Simulation Results</a:t>
            </a:r>
          </a:p>
          <a:p>
            <a:r>
              <a:rPr lang="en-US" dirty="0" smtClean="0"/>
              <a:t>Q &amp; 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431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Simulation Setting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277394" y="1551608"/>
            <a:ext cx="4147122" cy="4686959"/>
          </a:xfrm>
        </p:spPr>
        <p:txBody>
          <a:bodyPr>
            <a:normAutofit lnSpcReduction="10000"/>
          </a:bodyPr>
          <a:lstStyle/>
          <a:p>
            <a:r>
              <a:rPr lang="en-HK" dirty="0" smtClean="0"/>
              <a:t>Real Internet topology provided by CAIDA</a:t>
            </a:r>
          </a:p>
          <a:p>
            <a:r>
              <a:rPr lang="en-HK" dirty="0" smtClean="0"/>
              <a:t>Sources and servers are randomly attached to the routers</a:t>
            </a:r>
          </a:p>
          <a:p>
            <a:r>
              <a:rPr lang="en-HK" dirty="0" smtClean="0"/>
              <a:t>Link capacity is generated by normal distribution</a:t>
            </a:r>
          </a:p>
          <a:p>
            <a:pPr lvl="1"/>
            <a:r>
              <a:rPr lang="en-HK" dirty="0" smtClean="0"/>
              <a:t>Accepting only the positive values</a:t>
            </a:r>
          </a:p>
          <a:p>
            <a:r>
              <a:rPr lang="en-HK" dirty="0" smtClean="0"/>
              <a:t>Each server subscribes a channel based on the </a:t>
            </a:r>
            <a:r>
              <a:rPr lang="en-HK" dirty="0" err="1" smtClean="0"/>
              <a:t>Zipf’s</a:t>
            </a:r>
            <a:r>
              <a:rPr lang="en-HK" dirty="0" smtClean="0"/>
              <a:t> law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8644225"/>
              </p:ext>
            </p:extLst>
          </p:nvPr>
        </p:nvGraphicFramePr>
        <p:xfrm>
          <a:off x="4424516" y="1754170"/>
          <a:ext cx="4521628" cy="4019387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988694"/>
                <a:gridCol w="2532934"/>
              </a:tblGrid>
              <a:tr h="51457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Parameters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Baseline Value</a:t>
                      </a:r>
                      <a:endParaRPr lang="en-US" sz="1400" dirty="0"/>
                    </a:p>
                  </a:txBody>
                  <a:tcPr anchor="ctr"/>
                </a:tc>
              </a:tr>
              <a:tr h="38701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Number of servers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sz="1400" dirty="0" smtClean="0"/>
                        <a:t>150</a:t>
                      </a:r>
                      <a:endParaRPr lang="en-US" sz="1400" dirty="0"/>
                    </a:p>
                  </a:txBody>
                  <a:tcPr anchor="ctr"/>
                </a:tc>
              </a:tr>
              <a:tr h="38701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Number of channels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20</a:t>
                      </a:r>
                      <a:endParaRPr lang="en-US" sz="1400" dirty="0"/>
                    </a:p>
                  </a:txBody>
                  <a:tcPr anchor="ctr"/>
                </a:tc>
              </a:tr>
              <a:tr h="38701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Streaming rate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1.2 Mbps</a:t>
                      </a:r>
                      <a:endParaRPr lang="en-US" sz="1400" dirty="0"/>
                    </a:p>
                  </a:txBody>
                  <a:tcPr anchor="ctr"/>
                </a:tc>
              </a:tr>
              <a:tr h="387010">
                <a:tc>
                  <a:txBody>
                    <a:bodyPr/>
                    <a:lstStyle/>
                    <a:p>
                      <a:pPr algn="ctr"/>
                      <a:r>
                        <a:rPr lang="en-HK" sz="1400" dirty="0" err="1" smtClean="0"/>
                        <a:t>Substream</a:t>
                      </a:r>
                      <a:r>
                        <a:rPr lang="en-HK" sz="1400" baseline="0" dirty="0" smtClean="0"/>
                        <a:t> rate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sz="1400" dirty="0" smtClean="0"/>
                        <a:t>400</a:t>
                      </a:r>
                      <a:r>
                        <a:rPr lang="en-HK" sz="1400" baseline="0" dirty="0" smtClean="0"/>
                        <a:t> kbps</a:t>
                      </a:r>
                      <a:endParaRPr lang="en-US" sz="1400" dirty="0"/>
                    </a:p>
                  </a:txBody>
                  <a:tcPr anchor="ctr"/>
                </a:tc>
              </a:tr>
              <a:tr h="38701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Segment</a:t>
                      </a:r>
                      <a:r>
                        <a:rPr lang="en-US" sz="1400" baseline="0" dirty="0" smtClean="0"/>
                        <a:t> size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100 Kbits</a:t>
                      </a:r>
                      <a:endParaRPr lang="en-US" sz="1400" dirty="0"/>
                    </a:p>
                  </a:txBody>
                  <a:tcPr anchor="ctr"/>
                </a:tc>
              </a:tr>
              <a:tr h="387010">
                <a:tc>
                  <a:txBody>
                    <a:bodyPr/>
                    <a:lstStyle/>
                    <a:p>
                      <a:pPr algn="ctr"/>
                      <a:r>
                        <a:rPr lang="en-HK" sz="1400" dirty="0" smtClean="0"/>
                        <a:t>Server</a:t>
                      </a:r>
                      <a:r>
                        <a:rPr lang="en-HK" sz="1400" baseline="0" dirty="0" smtClean="0"/>
                        <a:t> upload capacity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sz="1400" dirty="0" smtClean="0"/>
                        <a:t>Mean = 6.5 Mbps</a:t>
                      </a:r>
                    </a:p>
                    <a:p>
                      <a:pPr algn="ctr"/>
                      <a:r>
                        <a:rPr lang="en-HK" sz="1400" dirty="0" smtClean="0"/>
                        <a:t>Standard deviation = 2</a:t>
                      </a:r>
                      <a:r>
                        <a:rPr lang="en-HK" sz="1400" baseline="0" dirty="0" smtClean="0"/>
                        <a:t> Mbps</a:t>
                      </a:r>
                      <a:endParaRPr lang="en-US" sz="1400" dirty="0"/>
                    </a:p>
                  </a:txBody>
                  <a:tcPr anchor="ctr"/>
                </a:tc>
              </a:tr>
              <a:tr h="664594">
                <a:tc>
                  <a:txBody>
                    <a:bodyPr/>
                    <a:lstStyle/>
                    <a:p>
                      <a:pPr algn="ctr"/>
                      <a:r>
                        <a:rPr lang="en-HK" sz="1400" dirty="0" smtClean="0"/>
                        <a:t>Link capacity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HK" sz="1400" dirty="0" smtClean="0"/>
                        <a:t>Mean</a:t>
                      </a:r>
                      <a:r>
                        <a:rPr lang="en-HK" sz="1400" baseline="0" dirty="0" smtClean="0"/>
                        <a:t> = </a:t>
                      </a:r>
                      <a:r>
                        <a:rPr lang="en-HK" sz="1400" dirty="0" smtClean="0"/>
                        <a:t>4 Mbps</a:t>
                      </a:r>
                    </a:p>
                    <a:p>
                      <a:pPr algn="ctr"/>
                      <a:r>
                        <a:rPr lang="en-HK" sz="1400" dirty="0" smtClean="0"/>
                        <a:t>Standard</a:t>
                      </a:r>
                      <a:r>
                        <a:rPr lang="en-HK" sz="1400" baseline="0" dirty="0" smtClean="0"/>
                        <a:t> deviation = 2 Mbps</a:t>
                      </a:r>
                      <a:endParaRPr lang="en-US" sz="1400" dirty="0"/>
                    </a:p>
                  </a:txBody>
                  <a:tcPr anchor="ctr"/>
                </a:tc>
              </a:tr>
              <a:tr h="38701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Zipf</a:t>
                      </a:r>
                      <a:r>
                        <a:rPr lang="en-US" sz="1400" dirty="0" smtClean="0"/>
                        <a:t> Parameter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0.4</a:t>
                      </a:r>
                      <a:endParaRPr lang="en-US" sz="1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769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Live Streaming Cloud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Live streaming services</a:t>
            </a:r>
          </a:p>
          <a:p>
            <a:pPr lvl="1"/>
            <a:r>
              <a:rPr lang="en-US" dirty="0" smtClean="0"/>
              <a:t>11.4 % </a:t>
            </a:r>
            <a:r>
              <a:rPr lang="en-US" dirty="0"/>
              <a:t>of the network traffic </a:t>
            </a:r>
            <a:r>
              <a:rPr lang="en-US" dirty="0" smtClean="0"/>
              <a:t>contributes </a:t>
            </a:r>
            <a:r>
              <a:rPr lang="en-US" dirty="0"/>
              <a:t>to live streaming </a:t>
            </a:r>
            <a:r>
              <a:rPr lang="en-US" dirty="0" smtClean="0"/>
              <a:t>services in 2014</a:t>
            </a:r>
          </a:p>
          <a:p>
            <a:pPr lvl="1"/>
            <a:r>
              <a:rPr lang="en-US" dirty="0" smtClean="0"/>
              <a:t>Live streaming traffic grew 47% in 2014 and will </a:t>
            </a:r>
            <a:r>
              <a:rPr lang="en-US" dirty="0"/>
              <a:t>continue to grow at a rapid pace, increasing fourfold by </a:t>
            </a:r>
            <a:r>
              <a:rPr lang="en-US" dirty="0" smtClean="0"/>
              <a:t>2019</a:t>
            </a:r>
            <a:endParaRPr lang="en-US" dirty="0"/>
          </a:p>
          <a:p>
            <a:pPr lvl="1"/>
            <a:r>
              <a:rPr lang="en-US" dirty="0"/>
              <a:t>It is expected to </a:t>
            </a:r>
            <a:r>
              <a:rPr lang="en-US" dirty="0" smtClean="0"/>
              <a:t>reach 14% </a:t>
            </a:r>
            <a:r>
              <a:rPr lang="en-US" dirty="0"/>
              <a:t>in 2019 </a:t>
            </a:r>
            <a:r>
              <a:rPr lang="en-US" sz="1600" dirty="0"/>
              <a:t>[Cisco </a:t>
            </a:r>
            <a:r>
              <a:rPr lang="en-US" sz="1600" dirty="0" smtClean="0"/>
              <a:t>et al. The </a:t>
            </a:r>
            <a:r>
              <a:rPr lang="en-US" sz="1600" dirty="0"/>
              <a:t>Zettabyte Era—Trends and </a:t>
            </a:r>
            <a:r>
              <a:rPr lang="en-US" sz="1600" dirty="0" smtClean="0"/>
              <a:t>Analysis’15]</a:t>
            </a:r>
            <a:endParaRPr lang="en-US" sz="800" dirty="0" smtClean="0"/>
          </a:p>
          <a:p>
            <a:r>
              <a:rPr lang="en-US" dirty="0" smtClean="0"/>
              <a:t>To serve</a:t>
            </a:r>
            <a:r>
              <a:rPr lang="zh-CN" altLang="en-US" dirty="0" smtClean="0"/>
              <a:t> </a:t>
            </a:r>
            <a:r>
              <a:rPr lang="en-US" altLang="zh-CN" b="1" dirty="0" smtClean="0"/>
              <a:t>geo-dispersed</a:t>
            </a:r>
            <a:r>
              <a:rPr lang="en-US" b="1" dirty="0" smtClean="0"/>
              <a:t> users</a:t>
            </a:r>
            <a:r>
              <a:rPr lang="en-US" dirty="0" smtClean="0"/>
              <a:t>, a content provider often deploys a content distribution network (CDN)</a:t>
            </a:r>
          </a:p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50041" y="6356350"/>
            <a:ext cx="5414480" cy="365760"/>
          </a:xfrm>
        </p:spPr>
        <p:txBody>
          <a:bodyPr/>
          <a:lstStyle/>
          <a:p>
            <a:r>
              <a:rPr lang="en-US" dirty="0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64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Comparison Schemes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HK" dirty="0" err="1" smtClean="0"/>
              <a:t>Constrainted</a:t>
            </a:r>
            <a:r>
              <a:rPr lang="en-HK" dirty="0" smtClean="0"/>
              <a:t> Server Chaining (CSC) </a:t>
            </a:r>
            <a:r>
              <a:rPr lang="en-HK" sz="2000" dirty="0" smtClean="0"/>
              <a:t>[Zhuang et al. ISPA’11]</a:t>
            </a:r>
          </a:p>
          <a:p>
            <a:pPr lvl="1"/>
            <a:r>
              <a:rPr lang="en-HK" dirty="0" smtClean="0"/>
              <a:t>Minimize the source-to-end delay</a:t>
            </a:r>
          </a:p>
          <a:p>
            <a:pPr lvl="1"/>
            <a:r>
              <a:rPr lang="en-HK" dirty="0" smtClean="0"/>
              <a:t>No helper is involved in this scheme</a:t>
            </a:r>
          </a:p>
          <a:p>
            <a:pPr lvl="1"/>
            <a:endParaRPr lang="en-HK" dirty="0" smtClean="0"/>
          </a:p>
          <a:p>
            <a:r>
              <a:rPr lang="en-HK" dirty="0" smtClean="0"/>
              <a:t>Video-Upload Decoupling (VUD) </a:t>
            </a:r>
            <a:r>
              <a:rPr lang="en-HK" sz="2000" dirty="0" smtClean="0"/>
              <a:t>[Wu et al. INFOCOM’ 09]</a:t>
            </a:r>
          </a:p>
          <a:p>
            <a:pPr lvl="1"/>
            <a:r>
              <a:rPr lang="en-HK" dirty="0" smtClean="0"/>
              <a:t>Focus on P2P multi-channel overlay</a:t>
            </a:r>
          </a:p>
          <a:p>
            <a:pPr lvl="1"/>
            <a:r>
              <a:rPr lang="en-US" dirty="0" smtClean="0"/>
              <a:t>Each node subscribes to channels independent of the requests of other nodes</a:t>
            </a:r>
          </a:p>
          <a:p>
            <a:pPr lvl="1"/>
            <a:r>
              <a:rPr lang="en-US" dirty="0" smtClean="0"/>
              <a:t>In COMMOS, each node subscribes to the channels with the objective of minimizing the delays of the network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79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618" y="1176635"/>
            <a:ext cx="6840764" cy="51305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HK" dirty="0" smtClean="0"/>
              <a:t>COMMOS achieves the lowest network diameter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211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651" y="1252603"/>
            <a:ext cx="6797444" cy="510374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937" y="100445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HK" dirty="0" smtClean="0"/>
              <a:t>COMMOS achieves the lowest average delay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33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949" y="1649956"/>
            <a:ext cx="5647301" cy="4235475"/>
          </a:xfr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/>
              <a:t>Diameter versus channel number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81630" y="2049091"/>
            <a:ext cx="4019991" cy="3633047"/>
          </a:xfrm>
        </p:spPr>
        <p:txBody>
          <a:bodyPr>
            <a:normAutofit fontScale="85000" lnSpcReduction="20000"/>
          </a:bodyPr>
          <a:lstStyle/>
          <a:p>
            <a:r>
              <a:rPr lang="en-HK" dirty="0" smtClean="0"/>
              <a:t>The number of subscription to each channel declines with rise of channel number</a:t>
            </a:r>
          </a:p>
          <a:p>
            <a:pPr lvl="1"/>
            <a:r>
              <a:rPr lang="en-HK" dirty="0" smtClean="0"/>
              <a:t>The total subscription to all the channels is fixed</a:t>
            </a:r>
            <a:endParaRPr lang="en-US" dirty="0" smtClean="0"/>
          </a:p>
          <a:p>
            <a:pPr lvl="1"/>
            <a:r>
              <a:rPr lang="en-US" dirty="0" smtClean="0"/>
              <a:t>The depth </a:t>
            </a:r>
            <a:r>
              <a:rPr lang="en-US" dirty="0"/>
              <a:t>of each tree and the streaming </a:t>
            </a:r>
            <a:r>
              <a:rPr lang="en-US" dirty="0" smtClean="0"/>
              <a:t>diameter</a:t>
            </a:r>
            <a:r>
              <a:rPr lang="en-US" dirty="0"/>
              <a:t> </a:t>
            </a:r>
            <a:r>
              <a:rPr lang="en-US" dirty="0" smtClean="0"/>
              <a:t>also decreases</a:t>
            </a:r>
          </a:p>
          <a:p>
            <a:pPr lvl="1"/>
            <a:endParaRPr lang="en-US" dirty="0" smtClean="0"/>
          </a:p>
          <a:p>
            <a:r>
              <a:rPr lang="en-US" dirty="0"/>
              <a:t>COMMOS enjoys more performance improvement with fewer </a:t>
            </a:r>
            <a:r>
              <a:rPr lang="en-US" dirty="0" smtClean="0"/>
              <a:t>channels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35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HK" dirty="0"/>
              <a:t>Diameter</a:t>
            </a:r>
            <a:r>
              <a:rPr lang="en-HK" sz="3600" dirty="0"/>
              <a:t> </a:t>
            </a:r>
            <a:r>
              <a:rPr lang="en-HK" sz="3600" dirty="0" smtClean="0"/>
              <a:t>decreases with link capacity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471" y="1255734"/>
            <a:ext cx="6645058" cy="4989330"/>
          </a:xfrm>
        </p:spPr>
      </p:pic>
    </p:spTree>
    <p:extLst>
      <p:ext uri="{BB962C8B-B14F-4D97-AF65-F5344CB8AC3E}">
        <p14:creationId xmlns:p14="http://schemas.microsoft.com/office/powerpoint/2010/main" val="2199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HK" dirty="0" smtClean="0"/>
              <a:t>COMMOS performs the best irrespective of channel popularity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77124" y="1284614"/>
            <a:ext cx="7989752" cy="1011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2390" y="1284614"/>
            <a:ext cx="6513925" cy="4890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721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Delay optimization for multi-source multi-channel live overlay streaming</a:t>
            </a:r>
          </a:p>
          <a:p>
            <a:pPr lvl="1"/>
            <a:r>
              <a:rPr lang="en-US" dirty="0" smtClean="0"/>
              <a:t>Minimizing the streaming diameter of the network </a:t>
            </a:r>
          </a:p>
          <a:p>
            <a:r>
              <a:rPr lang="en-US" dirty="0" smtClean="0"/>
              <a:t>Novel problem formulation and complexity analysis</a:t>
            </a:r>
          </a:p>
          <a:p>
            <a:r>
              <a:rPr lang="en-US" dirty="0" smtClean="0"/>
              <a:t>COMMOS: a simple and efficient heuristic</a:t>
            </a:r>
          </a:p>
          <a:p>
            <a:r>
              <a:rPr lang="en-US" dirty="0" smtClean="0"/>
              <a:t>Simulation results validate the performance of COMMOS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102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8225"/>
            <a:ext cx="8229600" cy="584775"/>
          </a:xfrm>
        </p:spPr>
        <p:txBody>
          <a:bodyPr>
            <a:spAutoFit/>
          </a:bodyPr>
          <a:lstStyle/>
          <a:p>
            <a:r>
              <a:rPr lang="en-US" dirty="0" smtClean="0"/>
              <a:t>Reference List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185351" y="1284868"/>
            <a:ext cx="8419387" cy="5161413"/>
          </a:xfrm>
        </p:spPr>
        <p:txBody>
          <a:bodyPr wrap="square">
            <a:spAutoFit/>
          </a:bodyPr>
          <a:lstStyle/>
          <a:p>
            <a:pPr>
              <a:lnSpc>
                <a:spcPct val="70000"/>
              </a:lnSpc>
            </a:pPr>
            <a:r>
              <a:rPr lang="en-US" sz="900" dirty="0"/>
              <a:t>[Cisco et al. The </a:t>
            </a:r>
            <a:r>
              <a:rPr lang="en-US" sz="900" dirty="0" err="1"/>
              <a:t>Zettabyte</a:t>
            </a:r>
            <a:r>
              <a:rPr lang="en-US" sz="900" dirty="0"/>
              <a:t> Era—Trends and Analysis’15</a:t>
            </a:r>
            <a:r>
              <a:rPr lang="en-US" sz="900" dirty="0" smtClean="0"/>
              <a:t>] Cisco</a:t>
            </a:r>
            <a:r>
              <a:rPr lang="en-US" sz="900" dirty="0"/>
              <a:t>,. 'The </a:t>
            </a:r>
            <a:r>
              <a:rPr lang="en-US" sz="900" dirty="0" err="1"/>
              <a:t>Zettabyte</a:t>
            </a:r>
            <a:r>
              <a:rPr lang="en-US" sz="900" dirty="0"/>
              <a:t> Era—Trends And Analysis'. </a:t>
            </a:r>
            <a:r>
              <a:rPr lang="en-US" sz="900" dirty="0" err="1"/>
              <a:t>N.p</a:t>
            </a:r>
            <a:r>
              <a:rPr lang="en-US" sz="900" dirty="0"/>
              <a:t>., 2015. </a:t>
            </a:r>
            <a:endParaRPr lang="en-US" sz="900" dirty="0" smtClean="0"/>
          </a:p>
          <a:p>
            <a:pPr>
              <a:lnSpc>
                <a:spcPct val="70000"/>
              </a:lnSpc>
            </a:pPr>
            <a:r>
              <a:rPr lang="en-US" sz="900" dirty="0" smtClean="0"/>
              <a:t>[</a:t>
            </a:r>
            <a:r>
              <a:rPr lang="en-US" sz="900" dirty="0" err="1" smtClean="0"/>
              <a:t>Azarpira</a:t>
            </a:r>
            <a:r>
              <a:rPr lang="en-US" sz="900" dirty="0" smtClean="0"/>
              <a:t> </a:t>
            </a:r>
            <a:r>
              <a:rPr lang="en-US" sz="900" dirty="0"/>
              <a:t>et al. </a:t>
            </a:r>
            <a:r>
              <a:rPr lang="en-US" sz="900" dirty="0" smtClean="0"/>
              <a:t>IST’12] </a:t>
            </a:r>
            <a:r>
              <a:rPr lang="en-US" sz="900" dirty="0" err="1"/>
              <a:t>Hamed</a:t>
            </a:r>
            <a:r>
              <a:rPr lang="en-US" sz="900" dirty="0"/>
              <a:t> </a:t>
            </a:r>
            <a:r>
              <a:rPr lang="en-US" sz="900" dirty="0" err="1"/>
              <a:t>Azarpira</a:t>
            </a:r>
            <a:r>
              <a:rPr lang="en-US" sz="900" dirty="0"/>
              <a:t> and Saleh </a:t>
            </a:r>
            <a:r>
              <a:rPr lang="en-US" sz="900" dirty="0" err="1"/>
              <a:t>Yousefi</a:t>
            </a:r>
            <a:r>
              <a:rPr lang="en-US" sz="900" dirty="0"/>
              <a:t>. On optimal topology in hierarchical P2P </a:t>
            </a:r>
            <a:r>
              <a:rPr lang="en-US" sz="900" dirty="0" smtClean="0"/>
              <a:t>live video </a:t>
            </a:r>
            <a:r>
              <a:rPr lang="en-US" sz="900" dirty="0"/>
              <a:t>streaming networks. In </a:t>
            </a:r>
            <a:r>
              <a:rPr lang="en-US" sz="900" i="1" dirty="0"/>
              <a:t>Sixth International Symposium on </a:t>
            </a:r>
            <a:r>
              <a:rPr lang="en-US" sz="900" i="1" dirty="0" smtClean="0"/>
              <a:t>Telecommunications</a:t>
            </a:r>
            <a:r>
              <a:rPr lang="en-US" sz="900" dirty="0"/>
              <a:t> </a:t>
            </a:r>
            <a:r>
              <a:rPr lang="en-US" sz="900" i="1" dirty="0" smtClean="0"/>
              <a:t>(IST</a:t>
            </a:r>
            <a:r>
              <a:rPr lang="en-US" sz="900" i="1" dirty="0"/>
              <a:t>)</a:t>
            </a:r>
            <a:r>
              <a:rPr lang="en-US" sz="900" dirty="0"/>
              <a:t>, pages 644–649. IEEE, 2012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[Zhuang </a:t>
            </a:r>
            <a:r>
              <a:rPr lang="en-US" sz="900" dirty="0"/>
              <a:t>et al. </a:t>
            </a:r>
            <a:r>
              <a:rPr lang="en-US" sz="900" dirty="0" smtClean="0"/>
              <a:t>ISPA’11] </a:t>
            </a:r>
            <a:r>
              <a:rPr lang="en-US" sz="900" dirty="0" err="1"/>
              <a:t>Zhenyun</a:t>
            </a:r>
            <a:r>
              <a:rPr lang="en-US" sz="900" dirty="0"/>
              <a:t> Zhuang and Chun </a:t>
            </a:r>
            <a:r>
              <a:rPr lang="en-US" sz="900" dirty="0" err="1"/>
              <a:t>Guo</a:t>
            </a:r>
            <a:r>
              <a:rPr lang="en-US" sz="900" dirty="0"/>
              <a:t>. Optimizing CDN infrastructure for live </a:t>
            </a:r>
            <a:r>
              <a:rPr lang="en-US" sz="900" dirty="0" smtClean="0"/>
              <a:t>streaming with </a:t>
            </a:r>
            <a:r>
              <a:rPr lang="en-US" sz="900" dirty="0"/>
              <a:t>constrained server chaining. In </a:t>
            </a:r>
            <a:r>
              <a:rPr lang="en-US" sz="900" i="1" dirty="0"/>
              <a:t>9th International Symposium on Parallel </a:t>
            </a:r>
            <a:r>
              <a:rPr lang="en-US" sz="900" i="1" dirty="0" smtClean="0"/>
              <a:t>and</a:t>
            </a:r>
            <a:r>
              <a:rPr lang="en-US" sz="900" dirty="0"/>
              <a:t> </a:t>
            </a:r>
            <a:r>
              <a:rPr lang="en-US" sz="900" i="1" dirty="0" smtClean="0"/>
              <a:t>Distributed </a:t>
            </a:r>
            <a:r>
              <a:rPr lang="en-US" sz="900" i="1" dirty="0"/>
              <a:t>Processing with Applications (ISPA)</a:t>
            </a:r>
            <a:r>
              <a:rPr lang="en-US" sz="900" dirty="0"/>
              <a:t>, pages 183–188. IEEE, 2011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</a:t>
            </a:r>
            <a:r>
              <a:rPr lang="en-US" sz="900" dirty="0" err="1" smtClean="0"/>
              <a:t>Magharei</a:t>
            </a:r>
            <a:r>
              <a:rPr lang="en-US" sz="900" dirty="0" smtClean="0"/>
              <a:t> </a:t>
            </a:r>
            <a:r>
              <a:rPr lang="en-US" sz="900" dirty="0"/>
              <a:t>et al. </a:t>
            </a:r>
            <a:r>
              <a:rPr lang="en-US" sz="900" dirty="0" smtClean="0"/>
              <a:t>TON’09] </a:t>
            </a:r>
            <a:r>
              <a:rPr lang="en-US" sz="900" dirty="0" err="1"/>
              <a:t>Nazanin</a:t>
            </a:r>
            <a:r>
              <a:rPr lang="en-US" sz="900" dirty="0"/>
              <a:t> </a:t>
            </a:r>
            <a:r>
              <a:rPr lang="en-US" sz="900" dirty="0" err="1"/>
              <a:t>Magharei</a:t>
            </a:r>
            <a:r>
              <a:rPr lang="en-US" sz="900" dirty="0"/>
              <a:t> and Reza </a:t>
            </a:r>
            <a:r>
              <a:rPr lang="en-US" sz="900" dirty="0" err="1"/>
              <a:t>Rejaie</a:t>
            </a:r>
            <a:r>
              <a:rPr lang="en-US" sz="900" dirty="0"/>
              <a:t>. Prime: Peer-to-peer receiver-driven </a:t>
            </a:r>
            <a:r>
              <a:rPr lang="en-US" sz="900" dirty="0" smtClean="0"/>
              <a:t>mesh-based streaming</a:t>
            </a:r>
            <a:r>
              <a:rPr lang="en-US" sz="900" dirty="0"/>
              <a:t>. </a:t>
            </a:r>
            <a:r>
              <a:rPr lang="en-US" sz="900" i="1" dirty="0"/>
              <a:t>IEEE/ACM Transactions on Networking (TON)</a:t>
            </a:r>
            <a:r>
              <a:rPr lang="en-US" sz="900" dirty="0"/>
              <a:t>, 17(4):1052–1065, 2009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[Ren </a:t>
            </a:r>
            <a:r>
              <a:rPr lang="en-US" sz="900" dirty="0"/>
              <a:t>et al. </a:t>
            </a:r>
            <a:r>
              <a:rPr lang="en-US" sz="900" dirty="0" smtClean="0"/>
              <a:t>TMM’09] </a:t>
            </a:r>
            <a:r>
              <a:rPr lang="en-US" sz="900" dirty="0" err="1"/>
              <a:t>Dongni</a:t>
            </a:r>
            <a:r>
              <a:rPr lang="en-US" sz="900" dirty="0"/>
              <a:t> Ren, Y.-T. Hillman Li, and S.-H. Gary Chan. Fast-mesh: A low-delay </a:t>
            </a:r>
            <a:r>
              <a:rPr lang="en-US" sz="900" dirty="0" err="1"/>
              <a:t>highbandwidth</a:t>
            </a:r>
            <a:r>
              <a:rPr lang="en-US" sz="900" dirty="0"/>
              <a:t> mesh for peer-to-peer live streaming. </a:t>
            </a:r>
            <a:r>
              <a:rPr lang="en-US" sz="900" i="1" dirty="0"/>
              <a:t>IEEE Transactions on </a:t>
            </a:r>
            <a:r>
              <a:rPr lang="en-US" sz="900" i="1" dirty="0" smtClean="0"/>
              <a:t>Multimedia</a:t>
            </a:r>
            <a:r>
              <a:rPr lang="en-US" sz="900" dirty="0" smtClean="0"/>
              <a:t>, 11(8</a:t>
            </a:r>
            <a:r>
              <a:rPr lang="en-US" sz="900" dirty="0"/>
              <a:t>):1446–1456, December 2009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[Zhao </a:t>
            </a:r>
            <a:r>
              <a:rPr lang="en-US" sz="900" dirty="0"/>
              <a:t>et al. </a:t>
            </a:r>
            <a:r>
              <a:rPr lang="en-US" sz="900" dirty="0" smtClean="0"/>
              <a:t>INFOCOM’14] </a:t>
            </a:r>
            <a:r>
              <a:rPr lang="en-US" sz="900" dirty="0" err="1"/>
              <a:t>Yuhong</a:t>
            </a:r>
            <a:r>
              <a:rPr lang="en-US" sz="900" dirty="0"/>
              <a:t> Zhao, Hong Jiang, </a:t>
            </a:r>
            <a:r>
              <a:rPr lang="en-US" sz="900" dirty="0" err="1"/>
              <a:t>Ke</a:t>
            </a:r>
            <a:r>
              <a:rPr lang="en-US" sz="900" dirty="0"/>
              <a:t> Zhou, </a:t>
            </a:r>
            <a:r>
              <a:rPr lang="en-US" sz="900" dirty="0" err="1"/>
              <a:t>Zhijie</a:t>
            </a:r>
            <a:r>
              <a:rPr lang="en-US" sz="900" dirty="0"/>
              <a:t> Huang, and Ping Huang. Meeting </a:t>
            </a:r>
            <a:r>
              <a:rPr lang="en-US" sz="900" dirty="0" smtClean="0"/>
              <a:t>service level </a:t>
            </a:r>
            <a:r>
              <a:rPr lang="en-US" sz="900" dirty="0"/>
              <a:t>agreement cost-effectively for video-on-demand applications in </a:t>
            </a:r>
            <a:r>
              <a:rPr lang="en-US" sz="900" dirty="0" smtClean="0"/>
              <a:t>the cloud</a:t>
            </a:r>
            <a:r>
              <a:rPr lang="en-US" sz="900" dirty="0"/>
              <a:t>. </a:t>
            </a:r>
            <a:r>
              <a:rPr lang="en-US" sz="900" dirty="0" smtClean="0"/>
              <a:t>In </a:t>
            </a:r>
            <a:r>
              <a:rPr lang="en-US" sz="900" i="1" dirty="0" smtClean="0"/>
              <a:t>INFOCOM</a:t>
            </a:r>
            <a:r>
              <a:rPr lang="en-US" sz="900" i="1" dirty="0"/>
              <a:t>, 2014 Proceedings IEEE</a:t>
            </a:r>
            <a:r>
              <a:rPr lang="en-US" sz="900" dirty="0"/>
              <a:t>, pages 298–306, April 2014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[Tan </a:t>
            </a:r>
            <a:r>
              <a:rPr lang="en-US" sz="900" dirty="0"/>
              <a:t>et al. </a:t>
            </a:r>
            <a:r>
              <a:rPr lang="en-US" sz="900" dirty="0" smtClean="0"/>
              <a:t>NET’13] </a:t>
            </a:r>
            <a:r>
              <a:rPr lang="en-US" sz="900" dirty="0"/>
              <a:t>Bo Tan and Laurent </a:t>
            </a:r>
            <a:r>
              <a:rPr lang="en-US" sz="900" dirty="0" err="1"/>
              <a:t>Massouli´e</a:t>
            </a:r>
            <a:r>
              <a:rPr lang="en-US" sz="900" dirty="0"/>
              <a:t>. Optimal content placement for peer-to-peer </a:t>
            </a:r>
            <a:r>
              <a:rPr lang="en-US" sz="900" dirty="0" err="1"/>
              <a:t>videoon</a:t>
            </a:r>
            <a:r>
              <a:rPr lang="en-US" sz="900" dirty="0"/>
              <a:t>-demand systems. </a:t>
            </a:r>
            <a:r>
              <a:rPr lang="en-US" sz="900" i="1" dirty="0"/>
              <a:t>IEEE/ACM Trans. </a:t>
            </a:r>
            <a:r>
              <a:rPr lang="en-US" sz="900" i="1" dirty="0" err="1"/>
              <a:t>Netw</a:t>
            </a:r>
            <a:r>
              <a:rPr lang="en-US" sz="900" i="1" dirty="0"/>
              <a:t>.</a:t>
            </a:r>
            <a:r>
              <a:rPr lang="en-US" sz="900" dirty="0"/>
              <a:t>, 21(2):566–579, April 2013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[Wu </a:t>
            </a:r>
            <a:r>
              <a:rPr lang="en-US" sz="900" dirty="0"/>
              <a:t>et al. </a:t>
            </a:r>
            <a:r>
              <a:rPr lang="en-US" sz="900" dirty="0" smtClean="0"/>
              <a:t>PDS’12] </a:t>
            </a:r>
            <a:r>
              <a:rPr lang="en-US" sz="900" dirty="0" err="1"/>
              <a:t>Weijie</a:t>
            </a:r>
            <a:r>
              <a:rPr lang="en-US" sz="900" dirty="0"/>
              <a:t> Wu and John </a:t>
            </a:r>
            <a:r>
              <a:rPr lang="en-US" sz="900" dirty="0" err="1"/>
              <a:t>Lui</a:t>
            </a:r>
            <a:r>
              <a:rPr lang="en-US" sz="900" dirty="0"/>
              <a:t>. Exploring the optimal replication strategy in </a:t>
            </a:r>
            <a:r>
              <a:rPr lang="en-US" sz="900" dirty="0" smtClean="0"/>
              <a:t>p2p-vod systems</a:t>
            </a:r>
            <a:r>
              <a:rPr lang="en-US" sz="900" dirty="0"/>
              <a:t>: Characterization and evaluation. </a:t>
            </a:r>
            <a:r>
              <a:rPr lang="en-US" sz="900" i="1" dirty="0"/>
              <a:t>Transactions on Parallel and Distributed</a:t>
            </a:r>
            <a:r>
              <a:rPr lang="en-US" sz="900" dirty="0"/>
              <a:t/>
            </a:r>
            <a:br>
              <a:rPr lang="en-US" sz="900" dirty="0"/>
            </a:br>
            <a:r>
              <a:rPr lang="en-US" sz="900" i="1" dirty="0"/>
              <a:t>Systems</a:t>
            </a:r>
            <a:r>
              <a:rPr lang="en-US" sz="900" dirty="0"/>
              <a:t>, 23(8):1492–1503, 2012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[Li </a:t>
            </a:r>
            <a:r>
              <a:rPr lang="en-US" sz="900" dirty="0"/>
              <a:t>et al. </a:t>
            </a:r>
            <a:r>
              <a:rPr lang="en-US" sz="900" dirty="0" smtClean="0"/>
              <a:t>ICACT’10] </a:t>
            </a:r>
            <a:r>
              <a:rPr lang="en-US" sz="900" dirty="0"/>
              <a:t>Xia Li, </a:t>
            </a:r>
            <a:r>
              <a:rPr lang="en-US" sz="900" dirty="0" err="1"/>
              <a:t>Rua</a:t>
            </a:r>
            <a:r>
              <a:rPr lang="en-US" sz="900" dirty="0"/>
              <a:t> Zou, </a:t>
            </a:r>
            <a:r>
              <a:rPr lang="en-US" sz="900" dirty="0" err="1"/>
              <a:t>Xinchao</a:t>
            </a:r>
            <a:r>
              <a:rPr lang="en-US" sz="900" dirty="0"/>
              <a:t> Zhao, and </a:t>
            </a:r>
            <a:r>
              <a:rPr lang="en-US" sz="900" dirty="0" err="1"/>
              <a:t>Fangchun</a:t>
            </a:r>
            <a:r>
              <a:rPr lang="en-US" sz="900" dirty="0"/>
              <a:t> Yang. A grouping algorithm of </a:t>
            </a:r>
            <a:r>
              <a:rPr lang="en-US" sz="900" dirty="0" smtClean="0"/>
              <a:t>helpers in </a:t>
            </a:r>
            <a:r>
              <a:rPr lang="en-US" sz="900" dirty="0"/>
              <a:t>peer-to-peer video-an-demand systems. In </a:t>
            </a:r>
            <a:r>
              <a:rPr lang="en-US" sz="900" i="1" dirty="0"/>
              <a:t>Proceedings of the 12th </a:t>
            </a:r>
            <a:r>
              <a:rPr lang="en-US" sz="900" i="1" dirty="0" smtClean="0"/>
              <a:t>international</a:t>
            </a:r>
            <a:r>
              <a:rPr lang="en-US" sz="900" dirty="0"/>
              <a:t> </a:t>
            </a:r>
            <a:r>
              <a:rPr lang="en-US" sz="900" i="1" dirty="0" smtClean="0"/>
              <a:t>conference </a:t>
            </a:r>
            <a:r>
              <a:rPr lang="en-US" sz="900" i="1" dirty="0"/>
              <a:t>on Advanced communication technology</a:t>
            </a:r>
            <a:r>
              <a:rPr lang="en-US" sz="900" dirty="0"/>
              <a:t>, ICACT’10, pages 497–501, Piscataway, NJ, USA, 2010. IEEE Press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</a:t>
            </a:r>
            <a:r>
              <a:rPr lang="en-US" sz="900" dirty="0"/>
              <a:t>Kondo et al. NETWORKS’14</a:t>
            </a:r>
            <a:r>
              <a:rPr lang="en-US" sz="900" dirty="0" smtClean="0"/>
              <a:t>] </a:t>
            </a:r>
            <a:r>
              <a:rPr lang="en-US" sz="900" dirty="0"/>
              <a:t>D. Kondo, Y. </a:t>
            </a:r>
            <a:r>
              <a:rPr lang="en-US" sz="900" dirty="0" err="1"/>
              <a:t>Hirota</a:t>
            </a:r>
            <a:r>
              <a:rPr lang="en-US" sz="900" dirty="0"/>
              <a:t>, A. Fujimoto, H. </a:t>
            </a:r>
            <a:r>
              <a:rPr lang="en-US" sz="900" dirty="0" err="1"/>
              <a:t>Tode</a:t>
            </a:r>
            <a:r>
              <a:rPr lang="en-US" sz="900" dirty="0"/>
              <a:t>, and K. Murakami. P2p live </a:t>
            </a:r>
            <a:r>
              <a:rPr lang="en-US" sz="900" dirty="0" smtClean="0"/>
              <a:t>streaming system </a:t>
            </a:r>
            <a:r>
              <a:rPr lang="en-US" sz="900" dirty="0"/>
              <a:t>for multi-view video with fast switching. In </a:t>
            </a:r>
            <a:r>
              <a:rPr lang="en-US" sz="900" i="1" dirty="0" smtClean="0"/>
              <a:t>Telecommunications Network Strategy </a:t>
            </a:r>
            <a:r>
              <a:rPr lang="en-US" sz="900" i="1" dirty="0"/>
              <a:t>and Planning Symposium (Networks), 2014 16th International</a:t>
            </a:r>
            <a:r>
              <a:rPr lang="en-US" sz="900" dirty="0"/>
              <a:t>, pages </a:t>
            </a:r>
            <a:r>
              <a:rPr lang="en-US" sz="900" dirty="0" smtClean="0"/>
              <a:t>1–7, Sept </a:t>
            </a:r>
            <a:r>
              <a:rPr lang="en-US" sz="900" dirty="0"/>
              <a:t>2014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[Liu </a:t>
            </a:r>
            <a:r>
              <a:rPr lang="en-US" sz="900" dirty="0"/>
              <a:t>et al. ICCCN’13</a:t>
            </a:r>
            <a:r>
              <a:rPr lang="en-US" sz="900" dirty="0" smtClean="0"/>
              <a:t>] </a:t>
            </a:r>
            <a:r>
              <a:rPr lang="en-US" sz="900" dirty="0" err="1"/>
              <a:t>Jiayi</a:t>
            </a:r>
            <a:r>
              <a:rPr lang="en-US" sz="900" dirty="0"/>
              <a:t> Liu and </a:t>
            </a:r>
            <a:r>
              <a:rPr lang="en-US" sz="900" dirty="0" err="1"/>
              <a:t>Gwendal</a:t>
            </a:r>
            <a:r>
              <a:rPr lang="en-US" sz="900" dirty="0"/>
              <a:t> Simon. Fast near-optimal algorithm for delivering multiple live video channels in CDNs. In </a:t>
            </a:r>
            <a:r>
              <a:rPr lang="en-US" sz="900" i="1" dirty="0"/>
              <a:t>22nd International Conference on </a:t>
            </a:r>
            <a:r>
              <a:rPr lang="en-US" sz="900" i="1" dirty="0" smtClean="0"/>
              <a:t>Computer</a:t>
            </a:r>
            <a:r>
              <a:rPr lang="en-US" sz="900" dirty="0"/>
              <a:t> </a:t>
            </a:r>
            <a:r>
              <a:rPr lang="en-US" sz="900" i="1" dirty="0" smtClean="0"/>
              <a:t>Communications </a:t>
            </a:r>
            <a:r>
              <a:rPr lang="en-US" sz="900" i="1" dirty="0"/>
              <a:t>and Networks (ICCCN)</a:t>
            </a:r>
            <a:r>
              <a:rPr lang="en-US" sz="900" dirty="0"/>
              <a:t>, pages 1–7. IEEE, 2013</a:t>
            </a:r>
            <a:r>
              <a:rPr lang="en-US" sz="900" dirty="0" smtClean="0"/>
              <a:t>.</a:t>
            </a:r>
            <a:endParaRPr lang="en-US" sz="900" dirty="0"/>
          </a:p>
          <a:p>
            <a:pPr>
              <a:lnSpc>
                <a:spcPct val="70000"/>
              </a:lnSpc>
            </a:pPr>
            <a:r>
              <a:rPr lang="en-US" sz="900" dirty="0" smtClean="0"/>
              <a:t>[</a:t>
            </a:r>
            <a:r>
              <a:rPr lang="en-US" sz="900" dirty="0" err="1"/>
              <a:t>Meskill</a:t>
            </a:r>
            <a:r>
              <a:rPr lang="en-US" sz="900" dirty="0"/>
              <a:t> et al. </a:t>
            </a:r>
            <a:r>
              <a:rPr lang="en-US" sz="900" dirty="0" smtClean="0"/>
              <a:t>LCN’11] </a:t>
            </a:r>
            <a:r>
              <a:rPr lang="en-US" sz="900" dirty="0"/>
              <a:t>B. </a:t>
            </a:r>
            <a:r>
              <a:rPr lang="en-US" sz="900" dirty="0" err="1"/>
              <a:t>Meskill</a:t>
            </a:r>
            <a:r>
              <a:rPr lang="en-US" sz="900" dirty="0"/>
              <a:t>, A. Davy, and B. Jennings. Server selection and admission control </a:t>
            </a:r>
            <a:r>
              <a:rPr lang="en-US" sz="900" dirty="0" smtClean="0"/>
              <a:t>for </a:t>
            </a:r>
            <a:r>
              <a:rPr lang="en-US" sz="900" dirty="0" err="1" smtClean="0"/>
              <a:t>ip</a:t>
            </a:r>
            <a:r>
              <a:rPr lang="en-US" sz="900" dirty="0" smtClean="0"/>
              <a:t>-based </a:t>
            </a:r>
            <a:r>
              <a:rPr lang="en-US" sz="900" dirty="0"/>
              <a:t>video on demand using available bandwidth estimation. In </a:t>
            </a:r>
            <a:r>
              <a:rPr lang="en-US" sz="900" i="1" dirty="0"/>
              <a:t>Local </a:t>
            </a:r>
            <a:r>
              <a:rPr lang="en-US" sz="900" i="1" dirty="0" smtClean="0"/>
              <a:t>Computer</a:t>
            </a:r>
            <a:r>
              <a:rPr lang="en-US" sz="900" dirty="0"/>
              <a:t> </a:t>
            </a:r>
            <a:r>
              <a:rPr lang="en-US" sz="900" i="1" dirty="0" smtClean="0"/>
              <a:t>Networks </a:t>
            </a:r>
            <a:r>
              <a:rPr lang="en-US" sz="900" i="1" dirty="0"/>
              <a:t>(LCN), 2011 IEEE 36th Conference on</a:t>
            </a:r>
            <a:r>
              <a:rPr lang="en-US" sz="900" dirty="0"/>
              <a:t>, pages 255–258, Oct 2011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</a:t>
            </a:r>
            <a:r>
              <a:rPr lang="en-US" sz="900" dirty="0"/>
              <a:t>Wu et al. INFOCOM’07</a:t>
            </a:r>
            <a:r>
              <a:rPr lang="en-US" sz="900" dirty="0" smtClean="0"/>
              <a:t>] </a:t>
            </a:r>
            <a:r>
              <a:rPr lang="en-US" sz="900" dirty="0" err="1"/>
              <a:t>Chuan</a:t>
            </a:r>
            <a:r>
              <a:rPr lang="en-US" sz="900" dirty="0"/>
              <a:t> Wu and </a:t>
            </a:r>
            <a:r>
              <a:rPr lang="en-US" sz="900" dirty="0" err="1"/>
              <a:t>Baochun</a:t>
            </a:r>
            <a:r>
              <a:rPr lang="en-US" sz="900" dirty="0"/>
              <a:t> Li. Strategies of conflict in coexisting streaming </a:t>
            </a:r>
            <a:r>
              <a:rPr lang="en-US" sz="900" dirty="0" smtClean="0"/>
              <a:t>overlays. In </a:t>
            </a:r>
            <a:r>
              <a:rPr lang="en-US" sz="900" i="1" dirty="0"/>
              <a:t>INFOCOM 2007. 26th IEEE International Conference on </a:t>
            </a:r>
            <a:r>
              <a:rPr lang="en-US" sz="900" i="1" dirty="0" smtClean="0"/>
              <a:t>Computer Communications</a:t>
            </a:r>
            <a:r>
              <a:rPr lang="en-US" sz="900" i="1" dirty="0"/>
              <a:t>. IEEE</a:t>
            </a:r>
            <a:r>
              <a:rPr lang="en-US" sz="900" dirty="0"/>
              <a:t>, pages 481–489, May 2007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</a:t>
            </a:r>
            <a:r>
              <a:rPr lang="en-US" sz="900" dirty="0"/>
              <a:t>Wu et al. NET’11</a:t>
            </a:r>
            <a:r>
              <a:rPr lang="en-US" sz="900" dirty="0" smtClean="0"/>
              <a:t>] </a:t>
            </a:r>
            <a:r>
              <a:rPr lang="en-US" sz="900" dirty="0" err="1"/>
              <a:t>Chuan</a:t>
            </a:r>
            <a:r>
              <a:rPr lang="en-US" sz="900" dirty="0"/>
              <a:t> Wu, </a:t>
            </a:r>
            <a:r>
              <a:rPr lang="en-US" sz="900" dirty="0" err="1"/>
              <a:t>Baochun</a:t>
            </a:r>
            <a:r>
              <a:rPr lang="en-US" sz="900" dirty="0"/>
              <a:t> Li, and </a:t>
            </a:r>
            <a:r>
              <a:rPr lang="en-US" sz="900" dirty="0" err="1"/>
              <a:t>Shuqiao</a:t>
            </a:r>
            <a:r>
              <a:rPr lang="en-US" sz="900" dirty="0"/>
              <a:t> Zhao. On dynamic server provisioning </a:t>
            </a:r>
            <a:r>
              <a:rPr lang="en-US" sz="900" dirty="0" smtClean="0"/>
              <a:t>in multichannel </a:t>
            </a:r>
            <a:r>
              <a:rPr lang="en-US" sz="900" dirty="0"/>
              <a:t>P2P live streaming. </a:t>
            </a:r>
            <a:r>
              <a:rPr lang="en-US" sz="900" i="1" dirty="0"/>
              <a:t>IEEE/ACM Trans. </a:t>
            </a:r>
            <a:r>
              <a:rPr lang="en-US" sz="900" i="1" dirty="0" err="1"/>
              <a:t>Netw</a:t>
            </a:r>
            <a:r>
              <a:rPr lang="en-US" sz="900" i="1" dirty="0"/>
              <a:t>.</a:t>
            </a:r>
            <a:r>
              <a:rPr lang="en-US" sz="900" dirty="0"/>
              <a:t>, 19(5):1317–1330, </a:t>
            </a:r>
            <a:r>
              <a:rPr lang="en-US" sz="900" dirty="0" smtClean="0"/>
              <a:t>Oct 2011.</a:t>
            </a:r>
            <a:endParaRPr lang="en-US" sz="900" dirty="0"/>
          </a:p>
          <a:p>
            <a:pPr>
              <a:lnSpc>
                <a:spcPct val="70000"/>
              </a:lnSpc>
            </a:pPr>
            <a:r>
              <a:rPr lang="en-US" sz="900" dirty="0" smtClean="0"/>
              <a:t>[</a:t>
            </a:r>
            <a:r>
              <a:rPr lang="en-US" sz="900" dirty="0"/>
              <a:t>Wang et al. </a:t>
            </a:r>
            <a:r>
              <a:rPr lang="en-US" sz="900" dirty="0" smtClean="0"/>
              <a:t>INFOCOM’10] </a:t>
            </a:r>
            <a:r>
              <a:rPr lang="en-US" sz="900" dirty="0"/>
              <a:t>Miao Wang, </a:t>
            </a:r>
            <a:r>
              <a:rPr lang="en-US" sz="900" dirty="0" err="1"/>
              <a:t>Lisong</a:t>
            </a:r>
            <a:r>
              <a:rPr lang="en-US" sz="900" dirty="0"/>
              <a:t> Xu, and B. Ramamurthy. Linear programming models for multichannel p2p streaming systems. In </a:t>
            </a:r>
            <a:r>
              <a:rPr lang="en-US" sz="900" i="1" dirty="0"/>
              <a:t>INFOCOM, 2010 Proceedings IEEE</a:t>
            </a:r>
            <a:r>
              <a:rPr lang="en-US" sz="900" dirty="0"/>
              <a:t>, pages </a:t>
            </a:r>
            <a:r>
              <a:rPr lang="en-US" sz="900" dirty="0" smtClean="0"/>
              <a:t>15, March </a:t>
            </a:r>
            <a:r>
              <a:rPr lang="en-US" sz="900" dirty="0"/>
              <a:t>2010</a:t>
            </a:r>
            <a:r>
              <a:rPr lang="en-US" sz="900" dirty="0" smtClean="0"/>
              <a:t>.</a:t>
            </a:r>
            <a:endParaRPr lang="en-US" sz="900" dirty="0"/>
          </a:p>
          <a:p>
            <a:pPr>
              <a:lnSpc>
                <a:spcPct val="70000"/>
              </a:lnSpc>
            </a:pPr>
            <a:r>
              <a:rPr lang="en-US" sz="900" dirty="0" smtClean="0"/>
              <a:t>[</a:t>
            </a:r>
            <a:r>
              <a:rPr lang="en-US" sz="900" dirty="0"/>
              <a:t>Wu et al. </a:t>
            </a:r>
            <a:r>
              <a:rPr lang="en-US" sz="900" dirty="0" smtClean="0"/>
              <a:t>INFOCOM’09] </a:t>
            </a:r>
            <a:r>
              <a:rPr lang="en-US" sz="900" dirty="0"/>
              <a:t>D. Wu, Y. Liu, and K. W. Ross. Queuing network models for multi-channel </a:t>
            </a:r>
            <a:r>
              <a:rPr lang="en-US" sz="900" dirty="0" smtClean="0"/>
              <a:t>live streaming </a:t>
            </a:r>
            <a:r>
              <a:rPr lang="en-US" sz="900" dirty="0"/>
              <a:t>systems. In </a:t>
            </a:r>
            <a:r>
              <a:rPr lang="en-US" sz="900" i="1" dirty="0"/>
              <a:t>INFOCOM</a:t>
            </a:r>
            <a:r>
              <a:rPr lang="en-US" sz="900" dirty="0"/>
              <a:t>, 2009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</a:t>
            </a:r>
            <a:r>
              <a:rPr lang="en-US" sz="900" dirty="0"/>
              <a:t>Wu et al. </a:t>
            </a:r>
            <a:r>
              <a:rPr lang="en-US" sz="900" dirty="0" smtClean="0"/>
              <a:t>INFOCOM’08] </a:t>
            </a:r>
            <a:r>
              <a:rPr lang="en-US" sz="900" dirty="0" err="1"/>
              <a:t>Chuan</a:t>
            </a:r>
            <a:r>
              <a:rPr lang="en-US" sz="900" dirty="0"/>
              <a:t> Wu, </a:t>
            </a:r>
            <a:r>
              <a:rPr lang="en-US" sz="900" dirty="0" err="1"/>
              <a:t>Baochun</a:t>
            </a:r>
            <a:r>
              <a:rPr lang="en-US" sz="900" dirty="0"/>
              <a:t> Li, and </a:t>
            </a:r>
            <a:r>
              <a:rPr lang="en-US" sz="900" dirty="0" err="1"/>
              <a:t>Shuqiao</a:t>
            </a:r>
            <a:r>
              <a:rPr lang="en-US" sz="900" dirty="0"/>
              <a:t> Zhao. Multi-channel live P2P streaming: Refocusing on servers. In </a:t>
            </a:r>
            <a:r>
              <a:rPr lang="en-US" sz="900" i="1" dirty="0"/>
              <a:t>The 27th Conference on Computer Communications (INFOCOM)</a:t>
            </a:r>
            <a:r>
              <a:rPr lang="en-US" sz="900" dirty="0"/>
              <a:t>. IEEE, 2008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</a:t>
            </a:r>
            <a:r>
              <a:rPr lang="en-US" sz="900" dirty="0"/>
              <a:t>Wang et al. GLOBECOM’10</a:t>
            </a:r>
            <a:r>
              <a:rPr lang="en-US" sz="900" dirty="0" smtClean="0"/>
              <a:t>] </a:t>
            </a:r>
            <a:r>
              <a:rPr lang="en-US" sz="900" dirty="0" err="1"/>
              <a:t>Zhi</a:t>
            </a:r>
            <a:r>
              <a:rPr lang="en-US" sz="900" dirty="0"/>
              <a:t> Wang, </a:t>
            </a:r>
            <a:r>
              <a:rPr lang="en-US" sz="900" dirty="0" err="1"/>
              <a:t>Chuan</a:t>
            </a:r>
            <a:r>
              <a:rPr lang="en-US" sz="900" dirty="0"/>
              <a:t> Wu, </a:t>
            </a:r>
            <a:r>
              <a:rPr lang="en-US" sz="900" dirty="0" err="1"/>
              <a:t>Lifeng</a:t>
            </a:r>
            <a:r>
              <a:rPr lang="en-US" sz="900" dirty="0"/>
              <a:t> Sun, and </a:t>
            </a:r>
            <a:r>
              <a:rPr lang="en-US" sz="900" dirty="0" err="1"/>
              <a:t>Shiqiang</a:t>
            </a:r>
            <a:r>
              <a:rPr lang="en-US" sz="900" dirty="0"/>
              <a:t> Yang. Strategies of collaboration </a:t>
            </a:r>
            <a:r>
              <a:rPr lang="en-US" sz="900" dirty="0" smtClean="0"/>
              <a:t>in multi-channel </a:t>
            </a:r>
            <a:r>
              <a:rPr lang="en-US" sz="900" dirty="0"/>
              <a:t>P2P </a:t>
            </a:r>
            <a:r>
              <a:rPr lang="en-US" sz="900" dirty="0" err="1"/>
              <a:t>VoD</a:t>
            </a:r>
            <a:r>
              <a:rPr lang="en-US" sz="900" dirty="0"/>
              <a:t> streaming. In </a:t>
            </a:r>
            <a:r>
              <a:rPr lang="en-US" sz="900" i="1" dirty="0"/>
              <a:t>IEEE Global </a:t>
            </a:r>
            <a:r>
              <a:rPr lang="en-US" sz="900" i="1" dirty="0" smtClean="0"/>
              <a:t>Telecommunications Conference</a:t>
            </a:r>
            <a:r>
              <a:rPr lang="en-US" sz="900" dirty="0" smtClean="0"/>
              <a:t> </a:t>
            </a:r>
            <a:r>
              <a:rPr lang="en-US" sz="900" i="1" dirty="0" smtClean="0"/>
              <a:t>(GLOBECOM</a:t>
            </a:r>
            <a:r>
              <a:rPr lang="en-US" sz="900" i="1" dirty="0"/>
              <a:t>)</a:t>
            </a:r>
            <a:r>
              <a:rPr lang="en-US" sz="900" dirty="0"/>
              <a:t>, pages 1–5. IEEE, 2010</a:t>
            </a:r>
            <a:r>
              <a:rPr lang="en-US" sz="900" dirty="0" smtClean="0"/>
              <a:t>.</a:t>
            </a:r>
          </a:p>
          <a:p>
            <a:pPr>
              <a:lnSpc>
                <a:spcPct val="70000"/>
              </a:lnSpc>
            </a:pPr>
            <a:r>
              <a:rPr lang="en-US" sz="900" dirty="0" smtClean="0"/>
              <a:t>[</a:t>
            </a:r>
            <a:r>
              <a:rPr lang="en-US" sz="900" dirty="0"/>
              <a:t>Wu et al. PDS’08</a:t>
            </a:r>
            <a:r>
              <a:rPr lang="en-US" sz="900" dirty="0" smtClean="0"/>
              <a:t>] </a:t>
            </a:r>
            <a:r>
              <a:rPr lang="en-US" sz="900" dirty="0" err="1"/>
              <a:t>Chuan</a:t>
            </a:r>
            <a:r>
              <a:rPr lang="en-US" sz="900" dirty="0"/>
              <a:t> Wu, </a:t>
            </a:r>
            <a:r>
              <a:rPr lang="en-US" sz="900" dirty="0" err="1"/>
              <a:t>Baochun</a:t>
            </a:r>
            <a:r>
              <a:rPr lang="en-US" sz="900" dirty="0"/>
              <a:t> Li, and </a:t>
            </a:r>
            <a:r>
              <a:rPr lang="en-US" sz="900" dirty="0" err="1"/>
              <a:t>Zongpeng</a:t>
            </a:r>
            <a:r>
              <a:rPr lang="en-US" sz="900" dirty="0"/>
              <a:t> Li. Dynamic bandwidth auctions in </a:t>
            </a:r>
            <a:r>
              <a:rPr lang="en-US" sz="900" dirty="0" err="1"/>
              <a:t>multioverlay</a:t>
            </a:r>
            <a:r>
              <a:rPr lang="en-US" sz="900" dirty="0"/>
              <a:t> P2P streaming with network coding. </a:t>
            </a:r>
            <a:r>
              <a:rPr lang="en-US" sz="900" i="1" dirty="0"/>
              <a:t>IEEE Transactions on Parallel </a:t>
            </a:r>
            <a:r>
              <a:rPr lang="en-US" sz="900" i="1" dirty="0" smtClean="0"/>
              <a:t>and</a:t>
            </a:r>
            <a:r>
              <a:rPr lang="en-US" sz="900" dirty="0"/>
              <a:t> </a:t>
            </a:r>
            <a:r>
              <a:rPr lang="en-US" sz="900" i="1" dirty="0" smtClean="0"/>
              <a:t>Distributed Systems</a:t>
            </a:r>
            <a:r>
              <a:rPr lang="en-US" sz="900" dirty="0"/>
              <a:t>, 19(6):806–820, June 2008</a:t>
            </a:r>
            <a:r>
              <a:rPr lang="en-US" sz="900" dirty="0" smtClean="0"/>
              <a:t>.</a:t>
            </a:r>
            <a:r>
              <a:rPr lang="en-US" sz="900" dirty="0"/>
              <a:t/>
            </a:r>
            <a:br>
              <a:rPr lang="en-US" sz="900" dirty="0"/>
            </a:b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51990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5400" dirty="0" smtClean="0">
              <a:latin typeface="+mj-lt"/>
            </a:endParaRPr>
          </a:p>
          <a:p>
            <a:pPr marL="0" indent="0" algn="ctr">
              <a:buNone/>
            </a:pPr>
            <a:endParaRPr lang="en-US" sz="5400" dirty="0">
              <a:latin typeface="+mj-lt"/>
            </a:endParaRPr>
          </a:p>
          <a:p>
            <a:pPr marL="0" indent="0" algn="ctr">
              <a:buNone/>
            </a:pPr>
            <a:r>
              <a:rPr lang="en-US" sz="5400" dirty="0" smtClean="0">
                <a:latin typeface="+mj-lt"/>
              </a:rPr>
              <a:t>Q &amp; A</a:t>
            </a:r>
            <a:endParaRPr lang="en-US" sz="5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57992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CDN for Live Streaming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72244" y="1182709"/>
            <a:ext cx="4595134" cy="5502911"/>
          </a:xfrm>
        </p:spPr>
        <p:txBody>
          <a:bodyPr>
            <a:normAutofit/>
          </a:bodyPr>
          <a:lstStyle/>
          <a:p>
            <a:r>
              <a:rPr lang="en-US" dirty="0" smtClean="0"/>
              <a:t>Multiple sources </a:t>
            </a:r>
          </a:p>
          <a:p>
            <a:pPr lvl="1"/>
            <a:r>
              <a:rPr lang="en-US" dirty="0" smtClean="0"/>
              <a:t>Each source originates one or more video channels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Multiple video channels 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eterogeneous streaming rate</a:t>
            </a:r>
          </a:p>
          <a:p>
            <a:pPr lvl="1"/>
            <a:r>
              <a:rPr lang="en-US" sz="2200" dirty="0" smtClean="0"/>
              <a:t>Each </a:t>
            </a:r>
            <a:r>
              <a:rPr lang="en-US" sz="2200" dirty="0"/>
              <a:t>channel stream is divided into multiple </a:t>
            </a:r>
            <a:r>
              <a:rPr lang="en-US" sz="2200" dirty="0" err="1"/>
              <a:t>substreams</a:t>
            </a:r>
            <a:r>
              <a:rPr lang="en-US" sz="2200" dirty="0"/>
              <a:t> of </a:t>
            </a:r>
            <a:r>
              <a:rPr lang="en-US" sz="2200" dirty="0" smtClean="0"/>
              <a:t>a certain bit-rate</a:t>
            </a:r>
          </a:p>
          <a:p>
            <a:pPr lvl="2"/>
            <a:r>
              <a:rPr lang="en-US" sz="1900" dirty="0"/>
              <a:t>B</a:t>
            </a:r>
            <a:r>
              <a:rPr lang="en-US" sz="1900" dirty="0" smtClean="0"/>
              <a:t>etter </a:t>
            </a:r>
            <a:r>
              <a:rPr lang="en-US" sz="1900" dirty="0"/>
              <a:t>utilization of network bandwidth as compared with the single-stream </a:t>
            </a:r>
            <a:r>
              <a:rPr lang="en-US" sz="1900" dirty="0" smtClean="0"/>
              <a:t>approach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498848" y="2162663"/>
            <a:ext cx="4609562" cy="3174024"/>
            <a:chOff x="4392095" y="2706815"/>
            <a:chExt cx="4609562" cy="3174024"/>
          </a:xfrm>
        </p:grpSpPr>
        <p:grpSp>
          <p:nvGrpSpPr>
            <p:cNvPr id="53" name="Group 52"/>
            <p:cNvGrpSpPr/>
            <p:nvPr/>
          </p:nvGrpSpPr>
          <p:grpSpPr>
            <a:xfrm>
              <a:off x="4513520" y="2706815"/>
              <a:ext cx="4488137" cy="3174024"/>
              <a:chOff x="6623578" y="1717226"/>
              <a:chExt cx="1402438" cy="948847"/>
            </a:xfrm>
          </p:grpSpPr>
          <p:grpSp>
            <p:nvGrpSpPr>
              <p:cNvPr id="54" name="Group 53"/>
              <p:cNvGrpSpPr/>
              <p:nvPr/>
            </p:nvGrpSpPr>
            <p:grpSpPr>
              <a:xfrm>
                <a:off x="6623578" y="1717226"/>
                <a:ext cx="1402438" cy="948847"/>
                <a:chOff x="6623578" y="1717226"/>
                <a:chExt cx="1402438" cy="948847"/>
              </a:xfrm>
            </p:grpSpPr>
            <p:sp>
              <p:nvSpPr>
                <p:cNvPr id="56" name="Cloud 55"/>
                <p:cNvSpPr/>
                <p:nvPr/>
              </p:nvSpPr>
              <p:spPr>
                <a:xfrm rot="11320328">
                  <a:off x="6623578" y="1954965"/>
                  <a:ext cx="1402438" cy="711108"/>
                </a:xfrm>
                <a:prstGeom prst="cloud">
                  <a:avLst/>
                </a:prstGeom>
                <a:ln w="31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grpSp>
              <p:nvGrpSpPr>
                <p:cNvPr id="58" name="Group 57"/>
                <p:cNvGrpSpPr/>
                <p:nvPr/>
              </p:nvGrpSpPr>
              <p:grpSpPr>
                <a:xfrm>
                  <a:off x="6797248" y="1717226"/>
                  <a:ext cx="969693" cy="617947"/>
                  <a:chOff x="6162803" y="3997902"/>
                  <a:chExt cx="2582541" cy="1645748"/>
                </a:xfrm>
              </p:grpSpPr>
              <p:cxnSp>
                <p:nvCxnSpPr>
                  <p:cNvPr id="62" name="Straight Connector 61"/>
                  <p:cNvCxnSpPr>
                    <a:stCxn id="72" idx="2"/>
                    <a:endCxn id="73" idx="0"/>
                  </p:cNvCxnSpPr>
                  <p:nvPr/>
                </p:nvCxnSpPr>
                <p:spPr>
                  <a:xfrm flipH="1">
                    <a:off x="6327511" y="4481021"/>
                    <a:ext cx="486518" cy="704766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/>
                  <p:cNvCxnSpPr>
                    <a:stCxn id="72" idx="2"/>
                    <a:endCxn id="70" idx="0"/>
                  </p:cNvCxnSpPr>
                  <p:nvPr/>
                </p:nvCxnSpPr>
                <p:spPr>
                  <a:xfrm>
                    <a:off x="6814029" y="4481021"/>
                    <a:ext cx="1029032" cy="704766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/>
                  <p:cNvCxnSpPr>
                    <a:stCxn id="71" idx="1"/>
                    <a:endCxn id="73" idx="3"/>
                  </p:cNvCxnSpPr>
                  <p:nvPr/>
                </p:nvCxnSpPr>
                <p:spPr>
                  <a:xfrm flipH="1" flipV="1">
                    <a:off x="6492218" y="5414387"/>
                    <a:ext cx="445089" cy="662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/>
                  <p:cNvCxnSpPr>
                    <a:stCxn id="70" idx="1"/>
                    <a:endCxn id="71" idx="3"/>
                  </p:cNvCxnSpPr>
                  <p:nvPr/>
                </p:nvCxnSpPr>
                <p:spPr>
                  <a:xfrm flipH="1">
                    <a:off x="7211627" y="5414387"/>
                    <a:ext cx="494274" cy="663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/>
                  <p:cNvCxnSpPr>
                    <a:stCxn id="75" idx="2"/>
                    <a:endCxn id="70" idx="0"/>
                  </p:cNvCxnSpPr>
                  <p:nvPr/>
                </p:nvCxnSpPr>
                <p:spPr>
                  <a:xfrm flipH="1">
                    <a:off x="7843061" y="4455103"/>
                    <a:ext cx="521795" cy="730684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67" name="Group 66"/>
                  <p:cNvGrpSpPr/>
                  <p:nvPr/>
                </p:nvGrpSpPr>
                <p:grpSpPr>
                  <a:xfrm>
                    <a:off x="6162803" y="3997902"/>
                    <a:ext cx="2582541" cy="1645748"/>
                    <a:chOff x="6162803" y="3997902"/>
                    <a:chExt cx="2582541" cy="1645748"/>
                  </a:xfrm>
                </p:grpSpPr>
                <p:grpSp>
                  <p:nvGrpSpPr>
                    <p:cNvPr id="69" name="Group 68"/>
                    <p:cNvGrpSpPr/>
                    <p:nvPr/>
                  </p:nvGrpSpPr>
                  <p:grpSpPr>
                    <a:xfrm>
                      <a:off x="6162803" y="3997902"/>
                      <a:ext cx="2582541" cy="1645748"/>
                      <a:chOff x="2189224" y="3177416"/>
                      <a:chExt cx="2582541" cy="1645748"/>
                    </a:xfrm>
                  </p:grpSpPr>
                  <p:pic>
                    <p:nvPicPr>
                      <p:cNvPr id="71" name="Picture 70"/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5188" r="17648"/>
                      <a:stretch/>
                    </p:blipFill>
                    <p:spPr>
                      <a:xfrm>
                        <a:off x="2963728" y="4365964"/>
                        <a:ext cx="274320" cy="457200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72" name="Picture 71"/>
                      <p:cNvPicPr>
                        <a:picLocks noChangeAspect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636234" y="3203334"/>
                        <a:ext cx="408431" cy="457201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73" name="Picture 72"/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9347"/>
                      <a:stretch/>
                    </p:blipFill>
                    <p:spPr>
                      <a:xfrm>
                        <a:off x="2189224" y="4365301"/>
                        <a:ext cx="329415" cy="457201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74" name="Picture 73"/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357" r="15132"/>
                      <a:stretch/>
                    </p:blipFill>
                    <p:spPr>
                      <a:xfrm>
                        <a:off x="4451726" y="4359208"/>
                        <a:ext cx="320039" cy="457200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75" name="Picture 74"/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7721"/>
                      <a:stretch/>
                    </p:blipFill>
                    <p:spPr>
                      <a:xfrm>
                        <a:off x="4223251" y="3177416"/>
                        <a:ext cx="336051" cy="457201"/>
                      </a:xfrm>
                      <a:prstGeom prst="rect">
                        <a:avLst/>
                      </a:prstGeom>
                    </p:spPr>
                  </p:pic>
                </p:grpSp>
                <p:pic>
                  <p:nvPicPr>
                    <p:cNvPr id="70" name="Picture 69"/>
                    <p:cNvPicPr>
                      <a:picLocks noChangeAspect="1"/>
                    </p:cNvPicPr>
                    <p:nvPr/>
                  </p:nvPicPr>
                  <p:blipFill rotWithShape="1"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l="15188" r="17648"/>
                    <a:stretch/>
                  </p:blipFill>
                  <p:spPr>
                    <a:xfrm>
                      <a:off x="7705901" y="5185787"/>
                      <a:ext cx="274320" cy="457200"/>
                    </a:xfrm>
                    <a:prstGeom prst="rect">
                      <a:avLst/>
                    </a:prstGeom>
                  </p:spPr>
                </p:pic>
              </p:grpSp>
              <p:cxnSp>
                <p:nvCxnSpPr>
                  <p:cNvPr id="68" name="Straight Connector 67"/>
                  <p:cNvCxnSpPr>
                    <a:stCxn id="75" idx="2"/>
                    <a:endCxn id="74" idx="0"/>
                  </p:cNvCxnSpPr>
                  <p:nvPr/>
                </p:nvCxnSpPr>
                <p:spPr>
                  <a:xfrm>
                    <a:off x="8364855" y="4455103"/>
                    <a:ext cx="220470" cy="724591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5" name="Straight Connector 54"/>
              <p:cNvCxnSpPr>
                <a:stCxn id="72" idx="2"/>
                <a:endCxn id="71" idx="0"/>
              </p:cNvCxnSpPr>
              <p:nvPr/>
            </p:nvCxnSpPr>
            <p:spPr>
              <a:xfrm>
                <a:off x="7041768" y="1898628"/>
                <a:ext cx="97789" cy="264875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97" name="TextBox 96"/>
            <p:cNvSpPr txBox="1"/>
            <p:nvPr/>
          </p:nvSpPr>
          <p:spPr>
            <a:xfrm>
              <a:off x="4764761" y="2772556"/>
              <a:ext cx="9448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Source 1</a:t>
              </a:r>
            </a:p>
            <a:p>
              <a:pPr algn="ctr"/>
              <a:r>
                <a:rPr lang="en-US" sz="1200" dirty="0" smtClean="0"/>
                <a:t>Channel 1</a:t>
              </a:r>
              <a:endParaRPr lang="en-US" sz="12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7820282" y="2763119"/>
              <a:ext cx="9448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Source 2</a:t>
              </a:r>
            </a:p>
            <a:p>
              <a:pPr algn="ctr"/>
              <a:r>
                <a:rPr lang="en-US" sz="1200" dirty="0" smtClean="0"/>
                <a:t>Channel 2</a:t>
              </a:r>
              <a:endParaRPr lang="en-US" sz="12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392095" y="4754742"/>
              <a:ext cx="15125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Subscribes to</a:t>
              </a:r>
            </a:p>
            <a:p>
              <a:pPr algn="ctr"/>
              <a:r>
                <a:rPr lang="en-US" sz="1200" dirty="0" smtClean="0"/>
                <a:t>Channel 1</a:t>
              </a:r>
              <a:endParaRPr lang="en-US" sz="12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408518" y="4758695"/>
              <a:ext cx="15125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Subscribes to</a:t>
              </a:r>
            </a:p>
            <a:p>
              <a:pPr algn="ctr"/>
              <a:r>
                <a:rPr lang="en-US" sz="1200" dirty="0" smtClean="0"/>
                <a:t>Channels 1, 2</a:t>
              </a:r>
              <a:endParaRPr lang="en-US" sz="12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404739" y="4767189"/>
              <a:ext cx="15125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Subscribes to</a:t>
              </a:r>
            </a:p>
            <a:p>
              <a:pPr algn="ctr"/>
              <a:r>
                <a:rPr lang="en-US" sz="1200" dirty="0" smtClean="0"/>
                <a:t>Channel 1</a:t>
              </a:r>
              <a:endParaRPr lang="en-US" sz="12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447992" y="4754742"/>
              <a:ext cx="15125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Subscribes to</a:t>
              </a:r>
            </a:p>
            <a:p>
              <a:pPr algn="ctr"/>
              <a:r>
                <a:rPr lang="en-US" sz="1200" dirty="0" smtClean="0"/>
                <a:t>Channel 2</a:t>
              </a:r>
              <a:endParaRPr lang="en-US" sz="1200" dirty="0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249047" y="3733300"/>
            <a:ext cx="2915348" cy="369332"/>
            <a:chOff x="5249047" y="3733300"/>
            <a:chExt cx="2915348" cy="369332"/>
          </a:xfrm>
        </p:grpSpPr>
        <p:sp>
          <p:nvSpPr>
            <p:cNvPr id="5" name="TextBox 4"/>
            <p:cNvSpPr txBox="1"/>
            <p:nvPr/>
          </p:nvSpPr>
          <p:spPr>
            <a:xfrm>
              <a:off x="5249047" y="3733300"/>
              <a:ext cx="1979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113041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03027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94668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6799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CDN for Live Streaming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1" y="1175084"/>
            <a:ext cx="4839152" cy="533801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Multiple servers</a:t>
            </a:r>
          </a:p>
          <a:p>
            <a:pPr lvl="1"/>
            <a:r>
              <a:rPr lang="en-US" dirty="0" smtClean="0"/>
              <a:t>A server subscribes to a subset of channels for its local user pool</a:t>
            </a:r>
          </a:p>
          <a:p>
            <a:pPr lvl="1"/>
            <a:r>
              <a:rPr lang="en-US" dirty="0"/>
              <a:t>It has to collect all the </a:t>
            </a:r>
            <a:r>
              <a:rPr lang="en-US" dirty="0" err="1"/>
              <a:t>substreams</a:t>
            </a:r>
            <a:r>
              <a:rPr lang="en-US" dirty="0"/>
              <a:t> of its subscribed channels</a:t>
            </a:r>
          </a:p>
          <a:p>
            <a:pPr lvl="1"/>
            <a:r>
              <a:rPr lang="en-US" dirty="0"/>
              <a:t>A server may help </a:t>
            </a:r>
            <a:r>
              <a:rPr lang="en-US" i="1" dirty="0">
                <a:solidFill>
                  <a:srgbClr val="FF0000"/>
                </a:solidFill>
              </a:rPr>
              <a:t>relay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un-subscribed channel </a:t>
            </a:r>
            <a:r>
              <a:rPr lang="en-US" dirty="0" err="1"/>
              <a:t>substreams</a:t>
            </a:r>
            <a:endParaRPr lang="en-US" dirty="0"/>
          </a:p>
          <a:p>
            <a:pPr lvl="2"/>
            <a:r>
              <a:rPr lang="en-US" dirty="0" smtClean="0"/>
              <a:t>Increase the availability of network bandwidth</a:t>
            </a:r>
          </a:p>
          <a:p>
            <a:pPr lvl="2"/>
            <a:r>
              <a:rPr lang="en-US" dirty="0" smtClean="0"/>
              <a:t>Provide rich path diversity</a:t>
            </a:r>
          </a:p>
          <a:p>
            <a:r>
              <a:rPr lang="en-US" sz="2400" dirty="0"/>
              <a:t>Each </a:t>
            </a:r>
            <a:r>
              <a:rPr lang="en-US" sz="2400" dirty="0" err="1"/>
              <a:t>substream</a:t>
            </a:r>
            <a:r>
              <a:rPr lang="en-US" sz="2400" dirty="0"/>
              <a:t> is pushed from the source to the servers via a delivery tree</a:t>
            </a:r>
          </a:p>
          <a:p>
            <a:endParaRPr lang="en-US" dirty="0" smtClean="0"/>
          </a:p>
          <a:p>
            <a:pPr lvl="1"/>
            <a:endParaRPr lang="en-US" sz="24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4498848" y="2162663"/>
            <a:ext cx="4609562" cy="3174024"/>
            <a:chOff x="4392095" y="2706815"/>
            <a:chExt cx="4609562" cy="3174024"/>
          </a:xfrm>
        </p:grpSpPr>
        <p:grpSp>
          <p:nvGrpSpPr>
            <p:cNvPr id="53" name="Group 52"/>
            <p:cNvGrpSpPr/>
            <p:nvPr/>
          </p:nvGrpSpPr>
          <p:grpSpPr>
            <a:xfrm>
              <a:off x="4513520" y="2706815"/>
              <a:ext cx="4488137" cy="3174024"/>
              <a:chOff x="6623578" y="1717226"/>
              <a:chExt cx="1402438" cy="948847"/>
            </a:xfrm>
          </p:grpSpPr>
          <p:grpSp>
            <p:nvGrpSpPr>
              <p:cNvPr id="54" name="Group 53"/>
              <p:cNvGrpSpPr/>
              <p:nvPr/>
            </p:nvGrpSpPr>
            <p:grpSpPr>
              <a:xfrm>
                <a:off x="6623578" y="1717226"/>
                <a:ext cx="1402438" cy="948847"/>
                <a:chOff x="6623578" y="1717226"/>
                <a:chExt cx="1402438" cy="948847"/>
              </a:xfrm>
            </p:grpSpPr>
            <p:sp>
              <p:nvSpPr>
                <p:cNvPr id="56" name="Cloud 55"/>
                <p:cNvSpPr/>
                <p:nvPr/>
              </p:nvSpPr>
              <p:spPr>
                <a:xfrm rot="11320328">
                  <a:off x="6623578" y="1954965"/>
                  <a:ext cx="1402438" cy="711108"/>
                </a:xfrm>
                <a:prstGeom prst="cloud">
                  <a:avLst/>
                </a:prstGeom>
                <a:ln w="3175"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grpSp>
              <p:nvGrpSpPr>
                <p:cNvPr id="58" name="Group 57"/>
                <p:cNvGrpSpPr/>
                <p:nvPr/>
              </p:nvGrpSpPr>
              <p:grpSpPr>
                <a:xfrm>
                  <a:off x="6797248" y="1717226"/>
                  <a:ext cx="969693" cy="617947"/>
                  <a:chOff x="6162803" y="3997902"/>
                  <a:chExt cx="2582541" cy="1645748"/>
                </a:xfrm>
              </p:grpSpPr>
              <p:cxnSp>
                <p:nvCxnSpPr>
                  <p:cNvPr id="62" name="Straight Connector 61"/>
                  <p:cNvCxnSpPr>
                    <a:stCxn id="72" idx="2"/>
                    <a:endCxn id="73" idx="0"/>
                  </p:cNvCxnSpPr>
                  <p:nvPr/>
                </p:nvCxnSpPr>
                <p:spPr>
                  <a:xfrm flipH="1">
                    <a:off x="6327511" y="4481021"/>
                    <a:ext cx="486518" cy="704766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3" name="Straight Connector 62"/>
                  <p:cNvCxnSpPr>
                    <a:stCxn id="72" idx="2"/>
                    <a:endCxn id="70" idx="0"/>
                  </p:cNvCxnSpPr>
                  <p:nvPr/>
                </p:nvCxnSpPr>
                <p:spPr>
                  <a:xfrm>
                    <a:off x="6814029" y="4481021"/>
                    <a:ext cx="1029032" cy="704766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4" name="Straight Connector 63"/>
                  <p:cNvCxnSpPr>
                    <a:stCxn id="71" idx="1"/>
                    <a:endCxn id="73" idx="3"/>
                  </p:cNvCxnSpPr>
                  <p:nvPr/>
                </p:nvCxnSpPr>
                <p:spPr>
                  <a:xfrm flipH="1" flipV="1">
                    <a:off x="6492218" y="5414387"/>
                    <a:ext cx="445089" cy="662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5" name="Straight Connector 64"/>
                  <p:cNvCxnSpPr>
                    <a:stCxn id="70" idx="1"/>
                    <a:endCxn id="71" idx="3"/>
                  </p:cNvCxnSpPr>
                  <p:nvPr/>
                </p:nvCxnSpPr>
                <p:spPr>
                  <a:xfrm flipH="1">
                    <a:off x="7211627" y="5414387"/>
                    <a:ext cx="494274" cy="663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/>
                  <p:cNvCxnSpPr>
                    <a:stCxn id="75" idx="2"/>
                    <a:endCxn id="70" idx="0"/>
                  </p:cNvCxnSpPr>
                  <p:nvPr/>
                </p:nvCxnSpPr>
                <p:spPr>
                  <a:xfrm flipH="1">
                    <a:off x="7843061" y="4455103"/>
                    <a:ext cx="521795" cy="730684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67" name="Group 66"/>
                  <p:cNvGrpSpPr/>
                  <p:nvPr/>
                </p:nvGrpSpPr>
                <p:grpSpPr>
                  <a:xfrm>
                    <a:off x="6162803" y="3997902"/>
                    <a:ext cx="2582541" cy="1645748"/>
                    <a:chOff x="6162803" y="3997902"/>
                    <a:chExt cx="2582541" cy="1645748"/>
                  </a:xfrm>
                </p:grpSpPr>
                <p:grpSp>
                  <p:nvGrpSpPr>
                    <p:cNvPr id="69" name="Group 68"/>
                    <p:cNvGrpSpPr/>
                    <p:nvPr/>
                  </p:nvGrpSpPr>
                  <p:grpSpPr>
                    <a:xfrm>
                      <a:off x="6162803" y="3997902"/>
                      <a:ext cx="2582541" cy="1645748"/>
                      <a:chOff x="2189224" y="3177416"/>
                      <a:chExt cx="2582541" cy="1645748"/>
                    </a:xfrm>
                  </p:grpSpPr>
                  <p:pic>
                    <p:nvPicPr>
                      <p:cNvPr id="71" name="Picture 70"/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5188" r="17648"/>
                      <a:stretch/>
                    </p:blipFill>
                    <p:spPr>
                      <a:xfrm>
                        <a:off x="2963728" y="4365964"/>
                        <a:ext cx="274320" cy="457200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72" name="Picture 71"/>
                      <p:cNvPicPr>
                        <a:picLocks noChangeAspect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tretch>
                        <a:fillRect/>
                      </a:stretch>
                    </p:blipFill>
                    <p:spPr>
                      <a:xfrm>
                        <a:off x="2636234" y="3203334"/>
                        <a:ext cx="408431" cy="457201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73" name="Picture 72"/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9347"/>
                      <a:stretch/>
                    </p:blipFill>
                    <p:spPr>
                      <a:xfrm>
                        <a:off x="2189224" y="4365301"/>
                        <a:ext cx="329415" cy="457201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74" name="Picture 73"/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2357" r="15132"/>
                      <a:stretch/>
                    </p:blipFill>
                    <p:spPr>
                      <a:xfrm>
                        <a:off x="4451726" y="4359208"/>
                        <a:ext cx="320039" cy="457200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75" name="Picture 74"/>
                      <p:cNvPicPr>
                        <a:picLocks noChangeAspect="1"/>
                      </p:cNvPicPr>
                      <p:nvPr/>
                    </p:nvPicPr>
                    <p:blipFill rotWithShape="1"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17721"/>
                      <a:stretch/>
                    </p:blipFill>
                    <p:spPr>
                      <a:xfrm>
                        <a:off x="4223251" y="3177416"/>
                        <a:ext cx="336051" cy="457201"/>
                      </a:xfrm>
                      <a:prstGeom prst="rect">
                        <a:avLst/>
                      </a:prstGeom>
                    </p:spPr>
                  </p:pic>
                </p:grpSp>
                <p:pic>
                  <p:nvPicPr>
                    <p:cNvPr id="70" name="Picture 69"/>
                    <p:cNvPicPr>
                      <a:picLocks noChangeAspect="1"/>
                    </p:cNvPicPr>
                    <p:nvPr/>
                  </p:nvPicPr>
                  <p:blipFill rotWithShape="1"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l="15188" r="17648"/>
                    <a:stretch/>
                  </p:blipFill>
                  <p:spPr>
                    <a:xfrm>
                      <a:off x="7705901" y="5185787"/>
                      <a:ext cx="274320" cy="457200"/>
                    </a:xfrm>
                    <a:prstGeom prst="rect">
                      <a:avLst/>
                    </a:prstGeom>
                  </p:spPr>
                </p:pic>
              </p:grpSp>
              <p:cxnSp>
                <p:nvCxnSpPr>
                  <p:cNvPr id="68" name="Straight Connector 67"/>
                  <p:cNvCxnSpPr>
                    <a:stCxn id="75" idx="2"/>
                    <a:endCxn id="74" idx="0"/>
                  </p:cNvCxnSpPr>
                  <p:nvPr/>
                </p:nvCxnSpPr>
                <p:spPr>
                  <a:xfrm>
                    <a:off x="8364855" y="4455103"/>
                    <a:ext cx="220470" cy="724591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55" name="Straight Connector 54"/>
              <p:cNvCxnSpPr>
                <a:stCxn id="72" idx="2"/>
                <a:endCxn id="71" idx="0"/>
              </p:cNvCxnSpPr>
              <p:nvPr/>
            </p:nvCxnSpPr>
            <p:spPr>
              <a:xfrm>
                <a:off x="7041768" y="1898628"/>
                <a:ext cx="97789" cy="264875"/>
              </a:xfrm>
              <a:prstGeom prst="line">
                <a:avLst/>
              </a:prstGeom>
              <a:ln w="1905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97" name="TextBox 96"/>
            <p:cNvSpPr txBox="1"/>
            <p:nvPr/>
          </p:nvSpPr>
          <p:spPr>
            <a:xfrm>
              <a:off x="4764761" y="2772556"/>
              <a:ext cx="9448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Source 1</a:t>
              </a:r>
            </a:p>
            <a:p>
              <a:pPr algn="ctr"/>
              <a:r>
                <a:rPr lang="en-US" sz="1200" dirty="0" smtClean="0"/>
                <a:t>Channel 1</a:t>
              </a:r>
              <a:endParaRPr lang="en-US" sz="1200" dirty="0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7820282" y="2763119"/>
              <a:ext cx="94486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Source 2</a:t>
              </a:r>
            </a:p>
            <a:p>
              <a:pPr algn="ctr"/>
              <a:r>
                <a:rPr lang="en-US" sz="1200" dirty="0" smtClean="0"/>
                <a:t>Channel 2</a:t>
              </a:r>
              <a:endParaRPr lang="en-US" sz="1200" dirty="0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392095" y="4754742"/>
              <a:ext cx="15125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Subscribes to</a:t>
              </a:r>
            </a:p>
            <a:p>
              <a:pPr algn="ctr"/>
              <a:r>
                <a:rPr lang="en-US" sz="1200" dirty="0" smtClean="0"/>
                <a:t>Channel 1</a:t>
              </a:r>
              <a:endParaRPr lang="en-US" sz="1200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408518" y="4758695"/>
              <a:ext cx="15125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Subscribes to</a:t>
              </a:r>
            </a:p>
            <a:p>
              <a:pPr algn="ctr"/>
              <a:r>
                <a:rPr lang="en-US" sz="1200" dirty="0" smtClean="0"/>
                <a:t>Channels 1, 2</a:t>
              </a:r>
              <a:endParaRPr lang="en-US" sz="1200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404739" y="4767189"/>
              <a:ext cx="15125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Subscribes to</a:t>
              </a:r>
            </a:p>
            <a:p>
              <a:pPr algn="ctr"/>
              <a:r>
                <a:rPr lang="en-US" sz="1200" dirty="0" smtClean="0"/>
                <a:t>Channel 1</a:t>
              </a:r>
              <a:endParaRPr lang="en-US" sz="12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447992" y="4754742"/>
              <a:ext cx="15125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Subscribes to</a:t>
              </a:r>
            </a:p>
            <a:p>
              <a:pPr algn="ctr"/>
              <a:r>
                <a:rPr lang="en-US" sz="1200" dirty="0" smtClean="0"/>
                <a:t>Channel 2</a:t>
              </a:r>
              <a:endParaRPr lang="en-US" sz="1200" dirty="0"/>
            </a:p>
          </p:txBody>
        </p:sp>
      </p:grp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5249047" y="3733300"/>
            <a:ext cx="2915348" cy="369332"/>
            <a:chOff x="5249047" y="3733300"/>
            <a:chExt cx="2915348" cy="369332"/>
          </a:xfrm>
        </p:grpSpPr>
        <p:sp>
          <p:nvSpPr>
            <p:cNvPr id="33" name="TextBox 32"/>
            <p:cNvSpPr txBox="1"/>
            <p:nvPr/>
          </p:nvSpPr>
          <p:spPr>
            <a:xfrm>
              <a:off x="5249047" y="3733300"/>
              <a:ext cx="1979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113041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03027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794668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0093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Optimizer in the CDN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12295" y="1219200"/>
            <a:ext cx="4608801" cy="513715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Servers are connected by subscribed links</a:t>
            </a:r>
          </a:p>
          <a:p>
            <a:pPr lvl="1"/>
            <a:r>
              <a:rPr lang="en-US" sz="1700" dirty="0" smtClean="0"/>
              <a:t>Forming a mesh network</a:t>
            </a:r>
          </a:p>
          <a:p>
            <a:r>
              <a:rPr lang="en-US" sz="2000" dirty="0" smtClean="0"/>
              <a:t>Bandwidth is limited</a:t>
            </a:r>
          </a:p>
          <a:p>
            <a:pPr lvl="1"/>
            <a:r>
              <a:rPr lang="en-US" sz="1800" dirty="0" smtClean="0"/>
              <a:t>Each source or server has limited uploading capacity</a:t>
            </a:r>
          </a:p>
          <a:p>
            <a:pPr lvl="1"/>
            <a:r>
              <a:rPr lang="en-US" sz="1800" dirty="0" smtClean="0"/>
              <a:t>End-to-end link capacity between any pair of nodes is limited</a:t>
            </a:r>
          </a:p>
          <a:p>
            <a:pPr lvl="1"/>
            <a:r>
              <a:rPr lang="en-US" sz="1800" dirty="0" smtClean="0"/>
              <a:t>Bandwidth is shared among all the channels</a:t>
            </a:r>
          </a:p>
          <a:p>
            <a:r>
              <a:rPr lang="en-US" sz="2000" dirty="0"/>
              <a:t>An optimizer computes streaming topology</a:t>
            </a:r>
          </a:p>
          <a:p>
            <a:pPr lvl="1"/>
            <a:r>
              <a:rPr lang="en-US" sz="1800" dirty="0"/>
              <a:t>Sources and servers send their network information to the optimizer</a:t>
            </a:r>
          </a:p>
          <a:p>
            <a:pPr lvl="1"/>
            <a:r>
              <a:rPr lang="en-US" sz="1800" dirty="0"/>
              <a:t>The optimizer computes </a:t>
            </a:r>
            <a:r>
              <a:rPr lang="en-US" sz="1800" dirty="0" err="1"/>
              <a:t>substream</a:t>
            </a:r>
            <a:r>
              <a:rPr lang="en-US" sz="1800" dirty="0"/>
              <a:t> trees and informs the servers of the optimized topology</a:t>
            </a:r>
          </a:p>
          <a:p>
            <a:endParaRPr lang="en-US" dirty="0" smtClean="0"/>
          </a:p>
          <a:p>
            <a:pPr lvl="1"/>
            <a:endParaRPr lang="en-US" sz="1800" dirty="0" smtClean="0"/>
          </a:p>
        </p:txBody>
      </p:sp>
      <p:grpSp>
        <p:nvGrpSpPr>
          <p:cNvPr id="52" name="Group 51"/>
          <p:cNvGrpSpPr/>
          <p:nvPr/>
        </p:nvGrpSpPr>
        <p:grpSpPr>
          <a:xfrm>
            <a:off x="4628317" y="2218645"/>
            <a:ext cx="4163511" cy="2995124"/>
            <a:chOff x="6659450" y="1571291"/>
            <a:chExt cx="1301000" cy="895366"/>
          </a:xfrm>
        </p:grpSpPr>
        <p:grpSp>
          <p:nvGrpSpPr>
            <p:cNvPr id="53" name="Group 52"/>
            <p:cNvGrpSpPr/>
            <p:nvPr/>
          </p:nvGrpSpPr>
          <p:grpSpPr>
            <a:xfrm>
              <a:off x="6659450" y="1571291"/>
              <a:ext cx="1301000" cy="895366"/>
              <a:chOff x="6659450" y="1571291"/>
              <a:chExt cx="1301000" cy="895366"/>
            </a:xfrm>
          </p:grpSpPr>
          <p:sp>
            <p:nvSpPr>
              <p:cNvPr id="55" name="Cloud 54"/>
              <p:cNvSpPr/>
              <p:nvPr/>
            </p:nvSpPr>
            <p:spPr>
              <a:xfrm rot="269910">
                <a:off x="6659450" y="2009921"/>
                <a:ext cx="1301000" cy="456736"/>
              </a:xfrm>
              <a:prstGeom prst="cloud">
                <a:avLst/>
              </a:prstGeom>
              <a:ln w="3175"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pic>
            <p:nvPicPr>
              <p:cNvPr id="56" name="Picture 55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8548"/>
              <a:stretch/>
            </p:blipFill>
            <p:spPr>
              <a:xfrm>
                <a:off x="7266032" y="1571291"/>
                <a:ext cx="124913" cy="171668"/>
              </a:xfrm>
              <a:prstGeom prst="rect">
                <a:avLst/>
              </a:prstGeom>
            </p:spPr>
          </p:pic>
          <p:grpSp>
            <p:nvGrpSpPr>
              <p:cNvPr id="57" name="Group 56"/>
              <p:cNvGrpSpPr/>
              <p:nvPr/>
            </p:nvGrpSpPr>
            <p:grpSpPr>
              <a:xfrm>
                <a:off x="6797248" y="1717226"/>
                <a:ext cx="969693" cy="617947"/>
                <a:chOff x="6162803" y="3997902"/>
                <a:chExt cx="2582541" cy="1645748"/>
              </a:xfrm>
            </p:grpSpPr>
            <p:cxnSp>
              <p:nvCxnSpPr>
                <p:cNvPr id="61" name="Straight Connector 60"/>
                <p:cNvCxnSpPr>
                  <a:stCxn id="71" idx="2"/>
                  <a:endCxn id="72" idx="0"/>
                </p:cNvCxnSpPr>
                <p:nvPr/>
              </p:nvCxnSpPr>
              <p:spPr>
                <a:xfrm flipH="1">
                  <a:off x="6327511" y="4481021"/>
                  <a:ext cx="486518" cy="704766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>
                  <a:stCxn id="71" idx="2"/>
                  <a:endCxn id="69" idx="0"/>
                </p:cNvCxnSpPr>
                <p:nvPr/>
              </p:nvCxnSpPr>
              <p:spPr>
                <a:xfrm>
                  <a:off x="6814029" y="4481021"/>
                  <a:ext cx="1029032" cy="704766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>
                  <a:stCxn id="70" idx="1"/>
                  <a:endCxn id="72" idx="3"/>
                </p:cNvCxnSpPr>
                <p:nvPr/>
              </p:nvCxnSpPr>
              <p:spPr>
                <a:xfrm flipH="1" flipV="1">
                  <a:off x="6492218" y="5414387"/>
                  <a:ext cx="445089" cy="662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Straight Connector 63"/>
                <p:cNvCxnSpPr>
                  <a:stCxn id="69" idx="1"/>
                  <a:endCxn id="70" idx="3"/>
                </p:cNvCxnSpPr>
                <p:nvPr/>
              </p:nvCxnSpPr>
              <p:spPr>
                <a:xfrm flipH="1">
                  <a:off x="7211627" y="5414387"/>
                  <a:ext cx="494274" cy="663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/>
                <p:cNvCxnSpPr>
                  <a:stCxn id="74" idx="2"/>
                  <a:endCxn id="69" idx="0"/>
                </p:cNvCxnSpPr>
                <p:nvPr/>
              </p:nvCxnSpPr>
              <p:spPr>
                <a:xfrm flipH="1">
                  <a:off x="7843061" y="4455103"/>
                  <a:ext cx="521795" cy="730684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grpSp>
              <p:nvGrpSpPr>
                <p:cNvPr id="66" name="Group 65"/>
                <p:cNvGrpSpPr/>
                <p:nvPr/>
              </p:nvGrpSpPr>
              <p:grpSpPr>
                <a:xfrm>
                  <a:off x="6162803" y="3997902"/>
                  <a:ext cx="2582541" cy="1645748"/>
                  <a:chOff x="6162803" y="3997902"/>
                  <a:chExt cx="2582541" cy="1645748"/>
                </a:xfrm>
              </p:grpSpPr>
              <p:grpSp>
                <p:nvGrpSpPr>
                  <p:cNvPr id="68" name="Group 67"/>
                  <p:cNvGrpSpPr/>
                  <p:nvPr/>
                </p:nvGrpSpPr>
                <p:grpSpPr>
                  <a:xfrm>
                    <a:off x="6162803" y="3997902"/>
                    <a:ext cx="2582541" cy="1645748"/>
                    <a:chOff x="2189224" y="3177416"/>
                    <a:chExt cx="2582541" cy="1645748"/>
                  </a:xfrm>
                </p:grpSpPr>
                <p:pic>
                  <p:nvPicPr>
                    <p:cNvPr id="70" name="Picture 69"/>
                    <p:cNvPicPr>
                      <a:picLocks noChangeAspect="1"/>
                    </p:cNvPicPr>
                    <p:nvPr/>
                  </p:nvPicPr>
                  <p:blipFill rotWithShape="1"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l="15188" r="17648"/>
                    <a:stretch/>
                  </p:blipFill>
                  <p:spPr>
                    <a:xfrm>
                      <a:off x="2963728" y="4365964"/>
                      <a:ext cx="274320" cy="457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71" name="Picture 70"/>
                    <p:cNvPicPr>
                      <a:picLocks noChangeAspect="1"/>
                    </p:cNvPicPr>
                    <p:nvPr/>
                  </p:nvPicPr>
                  <p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tretch>
                      <a:fillRect/>
                    </a:stretch>
                  </p:blipFill>
                  <p:spPr>
                    <a:xfrm>
                      <a:off x="2636234" y="3203334"/>
                      <a:ext cx="408431" cy="457201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72" name="Picture 71"/>
                    <p:cNvPicPr>
                      <a:picLocks noChangeAspect="1"/>
                    </p:cNvPicPr>
                    <p:nvPr/>
                  </p:nvPicPr>
                  <p:blipFill rotWithShape="1"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r="19347"/>
                    <a:stretch/>
                  </p:blipFill>
                  <p:spPr>
                    <a:xfrm>
                      <a:off x="2189224" y="4365301"/>
                      <a:ext cx="329415" cy="457201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73" name="Picture 72"/>
                    <p:cNvPicPr>
                      <a:picLocks noChangeAspect="1"/>
                    </p:cNvPicPr>
                    <p:nvPr/>
                  </p:nvPicPr>
                  <p:blipFill rotWithShape="1"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l="2357" r="15132"/>
                    <a:stretch/>
                  </p:blipFill>
                  <p:spPr>
                    <a:xfrm>
                      <a:off x="4451726" y="4359208"/>
                      <a:ext cx="320039" cy="457200"/>
                    </a:xfrm>
                    <a:prstGeom prst="rect">
                      <a:avLst/>
                    </a:prstGeom>
                  </p:spPr>
                </p:pic>
                <p:pic>
                  <p:nvPicPr>
                    <p:cNvPr id="74" name="Picture 73"/>
                    <p:cNvPicPr>
                      <a:picLocks noChangeAspect="1"/>
                    </p:cNvPicPr>
                    <p:nvPr/>
                  </p:nvPicPr>
                  <p:blipFill rotWithShape="1"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 r="17721"/>
                    <a:stretch/>
                  </p:blipFill>
                  <p:spPr>
                    <a:xfrm>
                      <a:off x="4223251" y="3177416"/>
                      <a:ext cx="336051" cy="457201"/>
                    </a:xfrm>
                    <a:prstGeom prst="rect">
                      <a:avLst/>
                    </a:prstGeom>
                  </p:spPr>
                </p:pic>
              </p:grpSp>
              <p:pic>
                <p:nvPicPr>
                  <p:cNvPr id="69" name="Picture 68"/>
                  <p:cNvPicPr>
                    <a:picLocks noChangeAspect="1"/>
                  </p:cNvPicPr>
                  <p:nvPr/>
                </p:nvPicPr>
                <p:blipFill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15188" r="17648"/>
                  <a:stretch/>
                </p:blipFill>
                <p:spPr>
                  <a:xfrm>
                    <a:off x="7705901" y="5185787"/>
                    <a:ext cx="274320" cy="457200"/>
                  </a:xfrm>
                  <a:prstGeom prst="rect">
                    <a:avLst/>
                  </a:prstGeom>
                </p:spPr>
              </p:pic>
            </p:grpSp>
            <p:cxnSp>
              <p:nvCxnSpPr>
                <p:cNvPr id="67" name="Straight Connector 66"/>
                <p:cNvCxnSpPr>
                  <a:stCxn id="74" idx="2"/>
                  <a:endCxn id="73" idx="0"/>
                </p:cNvCxnSpPr>
                <p:nvPr/>
              </p:nvCxnSpPr>
              <p:spPr>
                <a:xfrm>
                  <a:off x="8364855" y="4455103"/>
                  <a:ext cx="220470" cy="724591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8" name="Elbow Connector 57"/>
              <p:cNvCxnSpPr>
                <a:stCxn id="56" idx="1"/>
                <a:endCxn id="71" idx="0"/>
              </p:cNvCxnSpPr>
              <p:nvPr/>
            </p:nvCxnSpPr>
            <p:spPr>
              <a:xfrm rot="10800000" flipV="1">
                <a:off x="7041769" y="1657125"/>
                <a:ext cx="224264" cy="69834"/>
              </a:xfrm>
              <a:prstGeom prst="bentConnector2">
                <a:avLst/>
              </a:prstGeom>
              <a:ln w="3175">
                <a:prstDash val="dashDot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9" name="Elbow Connector 58"/>
              <p:cNvCxnSpPr>
                <a:stCxn id="56" idx="3"/>
                <a:endCxn id="74" idx="0"/>
              </p:cNvCxnSpPr>
              <p:nvPr/>
            </p:nvCxnSpPr>
            <p:spPr>
              <a:xfrm>
                <a:off x="7390945" y="1657125"/>
                <a:ext cx="233128" cy="60102"/>
              </a:xfrm>
              <a:prstGeom prst="bentConnector2">
                <a:avLst/>
              </a:prstGeom>
              <a:ln w="3175">
                <a:prstDash val="dashDot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/>
              <p:cNvCxnSpPr>
                <a:stCxn id="56" idx="2"/>
                <a:endCxn id="55" idx="3"/>
              </p:cNvCxnSpPr>
              <p:nvPr/>
            </p:nvCxnSpPr>
            <p:spPr>
              <a:xfrm flipH="1">
                <a:off x="7326532" y="1742959"/>
                <a:ext cx="1957" cy="293700"/>
              </a:xfrm>
              <a:prstGeom prst="straightConnector1">
                <a:avLst/>
              </a:prstGeom>
              <a:ln w="3175">
                <a:prstDash val="dashDot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54" name="Straight Connector 53"/>
            <p:cNvCxnSpPr>
              <a:stCxn id="71" idx="2"/>
              <a:endCxn id="70" idx="0"/>
            </p:cNvCxnSpPr>
            <p:nvPr/>
          </p:nvCxnSpPr>
          <p:spPr>
            <a:xfrm>
              <a:off x="7041768" y="1898628"/>
              <a:ext cx="97789" cy="264875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4764761" y="2772556"/>
            <a:ext cx="944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Source 1</a:t>
            </a:r>
          </a:p>
          <a:p>
            <a:pPr algn="ctr"/>
            <a:r>
              <a:rPr lang="en-US" sz="1200" dirty="0" smtClean="0"/>
              <a:t>Channel 1</a:t>
            </a:r>
            <a:endParaRPr lang="en-US" sz="1200" dirty="0"/>
          </a:p>
        </p:txBody>
      </p:sp>
      <p:sp>
        <p:nvSpPr>
          <p:cNvPr id="97" name="TextBox 96"/>
          <p:cNvSpPr txBox="1"/>
          <p:nvPr/>
        </p:nvSpPr>
        <p:spPr>
          <a:xfrm>
            <a:off x="7820282" y="2763119"/>
            <a:ext cx="944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Source 2</a:t>
            </a:r>
          </a:p>
          <a:p>
            <a:pPr algn="ctr"/>
            <a:r>
              <a:rPr lang="en-US" sz="1200" dirty="0" smtClean="0"/>
              <a:t>Channel 2</a:t>
            </a:r>
            <a:endParaRPr lang="en-US" sz="1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09335" y="1883872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Optimizer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946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illustration on </a:t>
            </a:r>
            <a:r>
              <a:rPr lang="en-US" dirty="0" err="1" smtClean="0"/>
              <a:t>substream</a:t>
            </a:r>
            <a:r>
              <a:rPr lang="en-US" dirty="0" smtClean="0"/>
              <a:t> trees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1189"/>
          </a:xfrm>
        </p:spPr>
        <p:txBody>
          <a:bodyPr/>
          <a:lstStyle/>
          <a:p>
            <a:r>
              <a:rPr lang="en-US" dirty="0" smtClean="0"/>
              <a:t>Channel 1 is of 2 </a:t>
            </a:r>
            <a:r>
              <a:rPr lang="en-US" dirty="0" err="1" smtClean="0"/>
              <a:t>substreams</a:t>
            </a:r>
            <a:r>
              <a:rPr lang="en-US" dirty="0" smtClean="0"/>
              <a:t>, Channel 2 is of 1 </a:t>
            </a:r>
            <a:r>
              <a:rPr lang="en-US" dirty="0" err="1" smtClean="0"/>
              <a:t>substream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1352729" y="2299868"/>
            <a:ext cx="944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Source 1</a:t>
            </a:r>
          </a:p>
          <a:p>
            <a:pPr algn="ctr"/>
            <a:r>
              <a:rPr lang="en-US" sz="1200" dirty="0" smtClean="0"/>
              <a:t>Channel 1</a:t>
            </a:r>
            <a:endParaRPr lang="en-US" sz="1200" dirty="0"/>
          </a:p>
        </p:txBody>
      </p:sp>
      <p:sp>
        <p:nvSpPr>
          <p:cNvPr id="9" name="Cloud 8"/>
          <p:cNvSpPr/>
          <p:nvPr/>
        </p:nvSpPr>
        <p:spPr>
          <a:xfrm rot="11067846">
            <a:off x="249971" y="3236681"/>
            <a:ext cx="6142653" cy="3089194"/>
          </a:xfrm>
          <a:prstGeom prst="cloud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600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88" r="17648"/>
          <a:stretch/>
        </p:blipFill>
        <p:spPr>
          <a:xfrm>
            <a:off x="2561255" y="4637714"/>
            <a:ext cx="329630" cy="57426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8101" y="2274540"/>
            <a:ext cx="490782" cy="574261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347"/>
          <a:stretch/>
        </p:blipFill>
        <p:spPr>
          <a:xfrm>
            <a:off x="1210209" y="4637713"/>
            <a:ext cx="395834" cy="574261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721"/>
          <a:stretch/>
        </p:blipFill>
        <p:spPr>
          <a:xfrm>
            <a:off x="4370097" y="2260190"/>
            <a:ext cx="403808" cy="57426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88" r="17648"/>
          <a:stretch/>
        </p:blipFill>
        <p:spPr>
          <a:xfrm>
            <a:off x="3912741" y="4637714"/>
            <a:ext cx="329630" cy="574260"/>
          </a:xfrm>
          <a:prstGeom prst="rect">
            <a:avLst/>
          </a:prstGeom>
        </p:spPr>
      </p:pic>
      <p:grpSp>
        <p:nvGrpSpPr>
          <p:cNvPr id="80" name="Group 79"/>
          <p:cNvGrpSpPr/>
          <p:nvPr/>
        </p:nvGrpSpPr>
        <p:grpSpPr>
          <a:xfrm>
            <a:off x="1408126" y="2825905"/>
            <a:ext cx="3783388" cy="2090393"/>
            <a:chOff x="1408126" y="2296067"/>
            <a:chExt cx="3783388" cy="2090393"/>
          </a:xfrm>
        </p:grpSpPr>
        <p:cxnSp>
          <p:nvCxnSpPr>
            <p:cNvPr id="15" name="Straight Connector 14"/>
            <p:cNvCxnSpPr>
              <a:stCxn id="25" idx="2"/>
              <a:endCxn id="26" idx="0"/>
            </p:cNvCxnSpPr>
            <p:nvPr/>
          </p:nvCxnSpPr>
          <p:spPr>
            <a:xfrm flipH="1">
              <a:off x="1408126" y="2310417"/>
              <a:ext cx="1055366" cy="1788912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25" idx="2"/>
              <a:endCxn id="23" idx="0"/>
            </p:cNvCxnSpPr>
            <p:nvPr/>
          </p:nvCxnSpPr>
          <p:spPr>
            <a:xfrm>
              <a:off x="2463492" y="2310417"/>
              <a:ext cx="1614064" cy="1788913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24" idx="1"/>
              <a:endCxn id="26" idx="3"/>
            </p:cNvCxnSpPr>
            <p:nvPr/>
          </p:nvCxnSpPr>
          <p:spPr>
            <a:xfrm flipH="1">
              <a:off x="1606043" y="4386460"/>
              <a:ext cx="955212" cy="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23" idx="1"/>
              <a:endCxn id="24" idx="3"/>
            </p:cNvCxnSpPr>
            <p:nvPr/>
          </p:nvCxnSpPr>
          <p:spPr>
            <a:xfrm flipH="1">
              <a:off x="2890885" y="4386460"/>
              <a:ext cx="1021856" cy="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>
              <a:stCxn id="28" idx="2"/>
              <a:endCxn id="23" idx="0"/>
            </p:cNvCxnSpPr>
            <p:nvPr/>
          </p:nvCxnSpPr>
          <p:spPr>
            <a:xfrm flipH="1">
              <a:off x="4077556" y="2296067"/>
              <a:ext cx="494445" cy="1803263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>
              <a:stCxn id="28" idx="2"/>
              <a:endCxn id="27" idx="0"/>
            </p:cNvCxnSpPr>
            <p:nvPr/>
          </p:nvCxnSpPr>
          <p:spPr>
            <a:xfrm>
              <a:off x="4572001" y="2304613"/>
              <a:ext cx="619513" cy="1806330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25" idx="2"/>
              <a:endCxn id="24" idx="0"/>
            </p:cNvCxnSpPr>
            <p:nvPr/>
          </p:nvCxnSpPr>
          <p:spPr>
            <a:xfrm>
              <a:off x="2463492" y="2310417"/>
              <a:ext cx="262578" cy="1788913"/>
            </a:xfrm>
            <a:prstGeom prst="line">
              <a:avLst/>
            </a:prstGeom>
            <a:ln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4752058" y="2387136"/>
            <a:ext cx="944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Source 2</a:t>
            </a:r>
          </a:p>
          <a:p>
            <a:pPr algn="ctr"/>
            <a:r>
              <a:rPr lang="en-US" sz="1200" dirty="0" smtClean="0"/>
              <a:t>Channel 2</a:t>
            </a:r>
            <a:endParaRPr lang="en-US" sz="1200" dirty="0"/>
          </a:p>
        </p:txBody>
      </p:sp>
      <p:sp>
        <p:nvSpPr>
          <p:cNvPr id="75" name="TextBox 74"/>
          <p:cNvSpPr txBox="1"/>
          <p:nvPr/>
        </p:nvSpPr>
        <p:spPr>
          <a:xfrm>
            <a:off x="705585" y="5195566"/>
            <a:ext cx="1512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Subscribes to</a:t>
            </a:r>
          </a:p>
          <a:p>
            <a:pPr algn="ctr"/>
            <a:r>
              <a:rPr lang="en-US" sz="1200" dirty="0" smtClean="0"/>
              <a:t>Channel 1</a:t>
            </a:r>
            <a:endParaRPr lang="en-US" sz="1200" dirty="0"/>
          </a:p>
        </p:txBody>
      </p:sp>
      <p:sp>
        <p:nvSpPr>
          <p:cNvPr id="76" name="TextBox 75"/>
          <p:cNvSpPr txBox="1"/>
          <p:nvPr/>
        </p:nvSpPr>
        <p:spPr>
          <a:xfrm>
            <a:off x="1921448" y="5211974"/>
            <a:ext cx="1512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Subscribes to</a:t>
            </a:r>
          </a:p>
          <a:p>
            <a:pPr algn="ctr"/>
            <a:r>
              <a:rPr lang="en-US" sz="1200" dirty="0" smtClean="0"/>
              <a:t>Channel 1, 2</a:t>
            </a:r>
            <a:endParaRPr lang="en-US" sz="1200" dirty="0"/>
          </a:p>
        </p:txBody>
      </p:sp>
      <p:sp>
        <p:nvSpPr>
          <p:cNvPr id="77" name="TextBox 76"/>
          <p:cNvSpPr txBox="1"/>
          <p:nvPr/>
        </p:nvSpPr>
        <p:spPr>
          <a:xfrm>
            <a:off x="3321298" y="5211974"/>
            <a:ext cx="15125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Subscribes to</a:t>
            </a:r>
          </a:p>
          <a:p>
            <a:pPr algn="ctr"/>
            <a:r>
              <a:rPr lang="en-US" sz="1200" dirty="0" smtClean="0"/>
              <a:t>Channel 1</a:t>
            </a:r>
            <a:endParaRPr lang="en-US" sz="1200" dirty="0"/>
          </a:p>
        </p:txBody>
      </p:sp>
      <p:grpSp>
        <p:nvGrpSpPr>
          <p:cNvPr id="79" name="Group 78"/>
          <p:cNvGrpSpPr/>
          <p:nvPr/>
        </p:nvGrpSpPr>
        <p:grpSpPr>
          <a:xfrm>
            <a:off x="4504184" y="4640781"/>
            <a:ext cx="1512516" cy="988876"/>
            <a:chOff x="4537161" y="4107876"/>
            <a:chExt cx="1512516" cy="988876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357" r="15132"/>
            <a:stretch/>
          </p:blipFill>
          <p:spPr>
            <a:xfrm>
              <a:off x="5032207" y="4107876"/>
              <a:ext cx="384567" cy="574260"/>
            </a:xfrm>
            <a:prstGeom prst="rect">
              <a:avLst/>
            </a:prstGeom>
          </p:spPr>
        </p:pic>
        <p:sp>
          <p:nvSpPr>
            <p:cNvPr id="78" name="TextBox 77"/>
            <p:cNvSpPr txBox="1"/>
            <p:nvPr/>
          </p:nvSpPr>
          <p:spPr>
            <a:xfrm>
              <a:off x="4537161" y="4635087"/>
              <a:ext cx="151251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/>
                <a:t>Subscribes to</a:t>
              </a:r>
            </a:p>
            <a:p>
              <a:pPr algn="ctr"/>
              <a:r>
                <a:rPr lang="en-US" sz="1200" dirty="0" smtClean="0"/>
                <a:t>Channel 2</a:t>
              </a:r>
              <a:endParaRPr lang="en-US" sz="1200" dirty="0"/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1294203" y="2845517"/>
            <a:ext cx="2637328" cy="1805322"/>
            <a:chOff x="1275413" y="2848801"/>
            <a:chExt cx="2637328" cy="1805322"/>
          </a:xfrm>
        </p:grpSpPr>
        <p:cxnSp>
          <p:nvCxnSpPr>
            <p:cNvPr id="82" name="Straight Arrow Connector 81"/>
            <p:cNvCxnSpPr>
              <a:stCxn id="25" idx="2"/>
            </p:cNvCxnSpPr>
            <p:nvPr/>
          </p:nvCxnSpPr>
          <p:spPr>
            <a:xfrm flipH="1">
              <a:off x="1275413" y="2848801"/>
              <a:ext cx="1188079" cy="1788912"/>
            </a:xfrm>
            <a:prstGeom prst="straightConnector1">
              <a:avLst/>
            </a:prstGeom>
            <a:ln w="38100">
              <a:solidFill>
                <a:schemeClr val="accent3">
                  <a:lumMod val="75000"/>
                </a:schemeClr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/>
            <p:cNvCxnSpPr>
              <a:stCxn id="25" idx="2"/>
            </p:cNvCxnSpPr>
            <p:nvPr/>
          </p:nvCxnSpPr>
          <p:spPr>
            <a:xfrm>
              <a:off x="2463492" y="2848801"/>
              <a:ext cx="1449249" cy="1805322"/>
            </a:xfrm>
            <a:prstGeom prst="straightConnector1">
              <a:avLst/>
            </a:prstGeom>
            <a:ln w="38100">
              <a:solidFill>
                <a:schemeClr val="accent3">
                  <a:lumMod val="75000"/>
                </a:schemeClr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>
              <a:stCxn id="25" idx="2"/>
            </p:cNvCxnSpPr>
            <p:nvPr/>
          </p:nvCxnSpPr>
          <p:spPr>
            <a:xfrm>
              <a:off x="2463492" y="2848801"/>
              <a:ext cx="142490" cy="1788912"/>
            </a:xfrm>
            <a:prstGeom prst="straightConnector1">
              <a:avLst/>
            </a:prstGeom>
            <a:ln w="38100">
              <a:solidFill>
                <a:schemeClr val="accent3">
                  <a:lumMod val="75000"/>
                </a:schemeClr>
              </a:solidFill>
              <a:prstDash val="sys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Group 112"/>
          <p:cNvGrpSpPr/>
          <p:nvPr/>
        </p:nvGrpSpPr>
        <p:grpSpPr>
          <a:xfrm>
            <a:off x="1502478" y="2835576"/>
            <a:ext cx="2541542" cy="1989725"/>
            <a:chOff x="1536014" y="2848801"/>
            <a:chExt cx="2541542" cy="1989725"/>
          </a:xfrm>
        </p:grpSpPr>
        <p:cxnSp>
          <p:nvCxnSpPr>
            <p:cNvPr id="91" name="Straight Arrow Connector 90"/>
            <p:cNvCxnSpPr>
              <a:stCxn id="25" idx="2"/>
            </p:cNvCxnSpPr>
            <p:nvPr/>
          </p:nvCxnSpPr>
          <p:spPr>
            <a:xfrm flipH="1">
              <a:off x="1536014" y="2848801"/>
              <a:ext cx="927478" cy="1788912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>
              <a:stCxn id="25" idx="2"/>
            </p:cNvCxnSpPr>
            <p:nvPr/>
          </p:nvCxnSpPr>
          <p:spPr>
            <a:xfrm>
              <a:off x="2463492" y="2848801"/>
              <a:ext cx="1614064" cy="1788912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>
              <a:off x="1636784" y="4838526"/>
              <a:ext cx="955212" cy="0"/>
            </a:xfrm>
            <a:prstGeom prst="straightConnector1">
              <a:avLst/>
            </a:prstGeom>
            <a:ln w="38100">
              <a:solidFill>
                <a:schemeClr val="bg2">
                  <a:lumMod val="50000"/>
                </a:schemeClr>
              </a:solidFill>
              <a:prstDash val="soli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4" name="Straight Arrow Connector 113"/>
          <p:cNvCxnSpPr>
            <a:stCxn id="28" idx="2"/>
          </p:cNvCxnSpPr>
          <p:nvPr/>
        </p:nvCxnSpPr>
        <p:spPr>
          <a:xfrm>
            <a:off x="4572001" y="2834451"/>
            <a:ext cx="741433" cy="180633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28" idx="2"/>
          </p:cNvCxnSpPr>
          <p:nvPr/>
        </p:nvCxnSpPr>
        <p:spPr>
          <a:xfrm flipH="1">
            <a:off x="4203953" y="2834451"/>
            <a:ext cx="368048" cy="1847245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H="1">
            <a:off x="2890885" y="4835944"/>
            <a:ext cx="1021856" cy="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8" name="Group 147"/>
          <p:cNvGrpSpPr/>
          <p:nvPr/>
        </p:nvGrpSpPr>
        <p:grpSpPr>
          <a:xfrm>
            <a:off x="6023490" y="2050866"/>
            <a:ext cx="3057873" cy="867515"/>
            <a:chOff x="5883365" y="1978919"/>
            <a:chExt cx="3057873" cy="867515"/>
          </a:xfrm>
        </p:grpSpPr>
        <p:grpSp>
          <p:nvGrpSpPr>
            <p:cNvPr id="144" name="Group 143"/>
            <p:cNvGrpSpPr/>
            <p:nvPr/>
          </p:nvGrpSpPr>
          <p:grpSpPr>
            <a:xfrm>
              <a:off x="5883365" y="2569435"/>
              <a:ext cx="3057873" cy="276999"/>
              <a:chOff x="5883365" y="2493235"/>
              <a:chExt cx="3057873" cy="276999"/>
            </a:xfrm>
          </p:grpSpPr>
          <p:sp>
            <p:nvSpPr>
              <p:cNvPr id="134" name="TextBox 133"/>
              <p:cNvSpPr txBox="1"/>
              <p:nvPr/>
            </p:nvSpPr>
            <p:spPr>
              <a:xfrm>
                <a:off x="6923463" y="2493235"/>
                <a:ext cx="201777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err="1" smtClean="0"/>
                  <a:t>Substream</a:t>
                </a:r>
                <a:r>
                  <a:rPr lang="en-US" sz="1200" dirty="0" smtClean="0"/>
                  <a:t> 1 of channel 2</a:t>
                </a:r>
                <a:endParaRPr lang="en-US" sz="1200" dirty="0"/>
              </a:p>
            </p:txBody>
          </p:sp>
          <p:cxnSp>
            <p:nvCxnSpPr>
              <p:cNvPr id="135" name="Straight Arrow Connector 134"/>
              <p:cNvCxnSpPr/>
              <p:nvPr/>
            </p:nvCxnSpPr>
            <p:spPr>
              <a:xfrm>
                <a:off x="5883365" y="2631734"/>
                <a:ext cx="928332" cy="11697"/>
              </a:xfrm>
              <a:prstGeom prst="straightConnector1">
                <a:avLst/>
              </a:prstGeom>
              <a:ln w="38100">
                <a:solidFill>
                  <a:schemeClr val="accent4">
                    <a:lumMod val="75000"/>
                  </a:schemeClr>
                </a:solidFill>
                <a:prstDash val="dashDot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6" name="Group 145"/>
            <p:cNvGrpSpPr/>
            <p:nvPr/>
          </p:nvGrpSpPr>
          <p:grpSpPr>
            <a:xfrm>
              <a:off x="5910246" y="1978919"/>
              <a:ext cx="3029484" cy="274117"/>
              <a:chOff x="5910246" y="1978919"/>
              <a:chExt cx="3029484" cy="274117"/>
            </a:xfrm>
          </p:grpSpPr>
          <p:sp>
            <p:nvSpPr>
              <p:cNvPr id="121" name="TextBox 120"/>
              <p:cNvSpPr txBox="1"/>
              <p:nvPr/>
            </p:nvSpPr>
            <p:spPr>
              <a:xfrm>
                <a:off x="6921955" y="1978919"/>
                <a:ext cx="2017775" cy="2741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err="1" smtClean="0"/>
                  <a:t>Substream</a:t>
                </a:r>
                <a:r>
                  <a:rPr lang="en-US" sz="1200" dirty="0" smtClean="0"/>
                  <a:t> 1 of channel 1</a:t>
                </a:r>
                <a:endParaRPr lang="en-US" sz="1200" dirty="0"/>
              </a:p>
            </p:txBody>
          </p:sp>
          <p:cxnSp>
            <p:nvCxnSpPr>
              <p:cNvPr id="140" name="Straight Arrow Connector 139"/>
              <p:cNvCxnSpPr/>
              <p:nvPr/>
            </p:nvCxnSpPr>
            <p:spPr>
              <a:xfrm>
                <a:off x="5910246" y="2133586"/>
                <a:ext cx="901451" cy="12944"/>
              </a:xfrm>
              <a:prstGeom prst="straightConnector1">
                <a:avLst/>
              </a:prstGeom>
              <a:ln w="38100">
                <a:solidFill>
                  <a:schemeClr val="accent3">
                    <a:lumMod val="75000"/>
                  </a:schemeClr>
                </a:solidFill>
                <a:prstDash val="sysDash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5" name="Group 144"/>
            <p:cNvGrpSpPr/>
            <p:nvPr/>
          </p:nvGrpSpPr>
          <p:grpSpPr>
            <a:xfrm>
              <a:off x="5892890" y="2287179"/>
              <a:ext cx="3046840" cy="274117"/>
              <a:chOff x="5892890" y="2230029"/>
              <a:chExt cx="3046840" cy="274117"/>
            </a:xfrm>
          </p:grpSpPr>
          <p:sp>
            <p:nvSpPr>
              <p:cNvPr id="122" name="TextBox 121"/>
              <p:cNvSpPr txBox="1"/>
              <p:nvPr/>
            </p:nvSpPr>
            <p:spPr>
              <a:xfrm>
                <a:off x="6921955" y="2230029"/>
                <a:ext cx="2017775" cy="2741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 err="1" smtClean="0"/>
                  <a:t>Substream</a:t>
                </a:r>
                <a:r>
                  <a:rPr lang="en-US" sz="1200" dirty="0" smtClean="0"/>
                  <a:t> 2 of channel 1</a:t>
                </a:r>
                <a:endParaRPr lang="en-US" sz="1200" dirty="0"/>
              </a:p>
            </p:txBody>
          </p:sp>
          <p:cxnSp>
            <p:nvCxnSpPr>
              <p:cNvPr id="143" name="Straight Arrow Connector 142"/>
              <p:cNvCxnSpPr/>
              <p:nvPr/>
            </p:nvCxnSpPr>
            <p:spPr>
              <a:xfrm>
                <a:off x="5892890" y="2390499"/>
                <a:ext cx="916670" cy="3534"/>
              </a:xfrm>
              <a:prstGeom prst="straightConnector1">
                <a:avLst/>
              </a:prstGeom>
              <a:ln w="38100">
                <a:solidFill>
                  <a:schemeClr val="bg2">
                    <a:lumMod val="50000"/>
                  </a:schemeClr>
                </a:solidFill>
                <a:prstDash val="solid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" name="Group 48"/>
          <p:cNvGrpSpPr/>
          <p:nvPr/>
        </p:nvGrpSpPr>
        <p:grpSpPr>
          <a:xfrm>
            <a:off x="1268396" y="4729030"/>
            <a:ext cx="3978338" cy="369332"/>
            <a:chOff x="5249047" y="3733300"/>
            <a:chExt cx="3978338" cy="369332"/>
          </a:xfrm>
        </p:grpSpPr>
        <p:sp>
          <p:nvSpPr>
            <p:cNvPr id="52" name="TextBox 51"/>
            <p:cNvSpPr txBox="1"/>
            <p:nvPr/>
          </p:nvSpPr>
          <p:spPr>
            <a:xfrm>
              <a:off x="5249047" y="3733300"/>
              <a:ext cx="1979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570241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89895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9009677" y="3733300"/>
              <a:ext cx="21770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54918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HK" dirty="0" smtClean="0"/>
              <a:t>Source-to-End Delay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4710" y="1143001"/>
            <a:ext cx="8382685" cy="5217302"/>
          </a:xfrm>
        </p:spPr>
        <p:txBody>
          <a:bodyPr>
            <a:normAutofit/>
          </a:bodyPr>
          <a:lstStyle/>
          <a:p>
            <a:r>
              <a:rPr lang="en-US" dirty="0" smtClean="0"/>
              <a:t>The delay from the source to the subscribing servers is an important </a:t>
            </a:r>
            <a:r>
              <a:rPr lang="en-US" dirty="0" err="1" smtClean="0"/>
              <a:t>QoS</a:t>
            </a:r>
            <a:r>
              <a:rPr lang="en-US" dirty="0" smtClean="0"/>
              <a:t> measure in </a:t>
            </a:r>
            <a:r>
              <a:rPr lang="en-US" dirty="0"/>
              <a:t>live </a:t>
            </a:r>
            <a:r>
              <a:rPr lang="en-US" dirty="0" smtClean="0"/>
              <a:t>streaming</a:t>
            </a:r>
          </a:p>
          <a:p>
            <a:endParaRPr lang="en-US" dirty="0"/>
          </a:p>
          <a:p>
            <a:r>
              <a:rPr lang="en-HK" dirty="0" smtClean="0"/>
              <a:t>The construction of </a:t>
            </a:r>
            <a:r>
              <a:rPr lang="en-HK" dirty="0" err="1" smtClean="0"/>
              <a:t>substream</a:t>
            </a:r>
            <a:r>
              <a:rPr lang="en-HK" dirty="0" smtClean="0"/>
              <a:t> trees affects the delay from the source to the subscribing servers</a:t>
            </a:r>
          </a:p>
          <a:p>
            <a:pPr lvl="1"/>
            <a:r>
              <a:rPr lang="en-HK" dirty="0" smtClean="0"/>
              <a:t>Given by the longest path from the source to the subscribing servers via different </a:t>
            </a:r>
            <a:r>
              <a:rPr lang="en-HK" dirty="0" err="1" smtClean="0"/>
              <a:t>substream</a:t>
            </a:r>
            <a:r>
              <a:rPr lang="en-HK" dirty="0" smtClean="0"/>
              <a:t> trees</a:t>
            </a:r>
          </a:p>
          <a:p>
            <a:endParaRPr lang="en-H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760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Packet Delay 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Propagation delay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time that a packet travels from one server to the next over a physical </a:t>
            </a:r>
            <a:r>
              <a:rPr lang="en-US" dirty="0" smtClean="0"/>
              <a:t>connection</a:t>
            </a:r>
          </a:p>
          <a:p>
            <a:pPr lvl="1"/>
            <a:r>
              <a:rPr lang="en-US" dirty="0"/>
              <a:t>U</a:t>
            </a:r>
            <a:r>
              <a:rPr lang="en-US" dirty="0" smtClean="0"/>
              <a:t>sually </a:t>
            </a:r>
            <a:r>
              <a:rPr lang="en-US" dirty="0"/>
              <a:t>reflected by the round-trip time (RTT</a:t>
            </a:r>
            <a:r>
              <a:rPr lang="en-US" dirty="0" smtClean="0"/>
              <a:t>)</a:t>
            </a:r>
          </a:p>
          <a:p>
            <a:r>
              <a:rPr lang="en-US" dirty="0" smtClean="0"/>
              <a:t>Scheduling delay at a parent to dispatch packets to its children</a:t>
            </a:r>
          </a:p>
          <a:p>
            <a:pPr lvl="1"/>
            <a:r>
              <a:rPr lang="en-US" dirty="0" smtClean="0"/>
              <a:t>Due to round-robin scheduling of packets at the parent to its children</a:t>
            </a:r>
          </a:p>
          <a:p>
            <a:pPr lvl="1"/>
            <a:r>
              <a:rPr lang="en-US" dirty="0" smtClean="0"/>
              <a:t>The delay between the instant the parent </a:t>
            </a:r>
            <a:r>
              <a:rPr lang="en-US" dirty="0"/>
              <a:t>fully </a:t>
            </a:r>
            <a:r>
              <a:rPr lang="en-US" dirty="0" smtClean="0"/>
              <a:t>receives </a:t>
            </a:r>
            <a:r>
              <a:rPr lang="en-US" dirty="0"/>
              <a:t>a packet to the </a:t>
            </a:r>
            <a:r>
              <a:rPr lang="en-US" dirty="0" smtClean="0"/>
              <a:t>instant </a:t>
            </a:r>
            <a:r>
              <a:rPr lang="en-US" dirty="0"/>
              <a:t>that the packet </a:t>
            </a:r>
            <a:r>
              <a:rPr lang="en-US" dirty="0" smtClean="0"/>
              <a:t>fully departs </a:t>
            </a:r>
            <a:r>
              <a:rPr lang="en-US" dirty="0"/>
              <a:t>from the </a:t>
            </a:r>
            <a:r>
              <a:rPr lang="en-US" dirty="0" smtClean="0"/>
              <a:t>node for its child</a:t>
            </a:r>
          </a:p>
          <a:p>
            <a:r>
              <a:rPr lang="en-US" dirty="0" smtClean="0"/>
              <a:t>Total source-to-end delay</a:t>
            </a:r>
          </a:p>
          <a:p>
            <a:pPr lvl="1"/>
            <a:r>
              <a:rPr lang="en-US" dirty="0" smtClean="0"/>
              <a:t>The summation of propagation delay and scheduling delay from the source to the end nodes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Delay optimization for multi-source multi-channel overlay live streaming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207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eme2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7C49F17E-4206-4FBE-9988-C9E654790B7E}" vid="{B6F234D8-0F00-4419-B7A5-05214090CE03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40622</TotalTime>
  <Words>2928</Words>
  <Application>Microsoft Office PowerPoint</Application>
  <PresentationFormat>On-screen Show (4:3)</PresentationFormat>
  <Paragraphs>527</Paragraphs>
  <Slides>38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38</vt:i4>
      </vt:variant>
    </vt:vector>
  </HeadingPairs>
  <TitlesOfParts>
    <vt:vector size="54" baseType="lpstr">
      <vt:lpstr>华文新魏</vt:lpstr>
      <vt:lpstr>Arial</vt:lpstr>
      <vt:lpstr>Bookman Old Style</vt:lpstr>
      <vt:lpstr>Calibri</vt:lpstr>
      <vt:lpstr>Calibri Light</vt:lpstr>
      <vt:lpstr>Cambria Math</vt:lpstr>
      <vt:lpstr>Gill Sans MT</vt:lpstr>
      <vt:lpstr>Wingdings</vt:lpstr>
      <vt:lpstr>Wingdings 2</vt:lpstr>
      <vt:lpstr>Wingdings 3</vt:lpstr>
      <vt:lpstr>HDOfficeLightV0</vt:lpstr>
      <vt:lpstr>1_HDOfficeLightV0</vt:lpstr>
      <vt:lpstr>2_HDOfficeLightV0</vt:lpstr>
      <vt:lpstr>3_HDOfficeLightV0</vt:lpstr>
      <vt:lpstr>4_HDOfficeLightV0</vt:lpstr>
      <vt:lpstr>Theme2</vt:lpstr>
      <vt:lpstr>Delay Optimization for Multi-source Multi-channel Overlay Live Streaming</vt:lpstr>
      <vt:lpstr>Outline</vt:lpstr>
      <vt:lpstr>A Live Streaming Cloud</vt:lpstr>
      <vt:lpstr>CDN for Live Streaming</vt:lpstr>
      <vt:lpstr>CDN for Live Streaming</vt:lpstr>
      <vt:lpstr>Optimizer in the CDN</vt:lpstr>
      <vt:lpstr>An illustration on substream trees</vt:lpstr>
      <vt:lpstr>Source-to-End Delay</vt:lpstr>
      <vt:lpstr>Packet Delay Components</vt:lpstr>
      <vt:lpstr>An illustration of scheduling delay</vt:lpstr>
      <vt:lpstr>Research Objective and Methodology</vt:lpstr>
      <vt:lpstr>Contributions</vt:lpstr>
      <vt:lpstr>Related Works</vt:lpstr>
      <vt:lpstr>Outline</vt:lpstr>
      <vt:lpstr>Modeling Delay Components</vt:lpstr>
      <vt:lpstr>Maximum Channel Delay in the Network</vt:lpstr>
      <vt:lpstr>Minimum-Delay Streaming with Server Collaboration (MDSSC)</vt:lpstr>
      <vt:lpstr>MDSSC is NP-hard</vt:lpstr>
      <vt:lpstr>Outline</vt:lpstr>
      <vt:lpstr>COMMOS Overview</vt:lpstr>
      <vt:lpstr>Adding a node into a delivery tree</vt:lpstr>
      <vt:lpstr>1. Directly connect a parent in the delivery tree</vt:lpstr>
      <vt:lpstr>2. Use a helper to relay the substream from the parent</vt:lpstr>
      <vt:lpstr>1. Directly connect to an existing node in the delivery tree</vt:lpstr>
      <vt:lpstr>2. Considering using a helper to relay the stream</vt:lpstr>
      <vt:lpstr>Choose the server and substream with minimum increment in diameter</vt:lpstr>
      <vt:lpstr>Complexity Analysis</vt:lpstr>
      <vt:lpstr>Outline</vt:lpstr>
      <vt:lpstr>Simulation Setting</vt:lpstr>
      <vt:lpstr>Comparison Schemes</vt:lpstr>
      <vt:lpstr>COMMOS achieves the lowest network diameter</vt:lpstr>
      <vt:lpstr>COMMOS achieves the lowest average delay</vt:lpstr>
      <vt:lpstr>Diameter versus channel number</vt:lpstr>
      <vt:lpstr>Diameter decreases with link capacity</vt:lpstr>
      <vt:lpstr>COMMOS performs the best irrespective of channel popularity</vt:lpstr>
      <vt:lpstr>Conclusions</vt:lpstr>
      <vt:lpstr>Reference List</vt:lpstr>
      <vt:lpstr>Thanks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Minimum Cost Streaming with Resource Allocation</dc:title>
  <dc:creator>Dai Jie</dc:creator>
  <cp:lastModifiedBy>Dai Frank</cp:lastModifiedBy>
  <cp:revision>1814</cp:revision>
  <cp:lastPrinted>2015-08-10T03:02:26Z</cp:lastPrinted>
  <dcterms:created xsi:type="dcterms:W3CDTF">2014-10-14T14:02:31Z</dcterms:created>
  <dcterms:modified xsi:type="dcterms:W3CDTF">2015-08-10T04:07:19Z</dcterms:modified>
</cp:coreProperties>
</file>